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75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0" r:id="rId12"/>
    <p:sldId id="271" r:id="rId13"/>
    <p:sldId id="272" r:id="rId14"/>
    <p:sldId id="273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886728" cy="2457466"/>
          </a:xfrm>
        </p:spPr>
        <p:txBody>
          <a:bodyPr>
            <a:noAutofit/>
          </a:bodyPr>
          <a:lstStyle/>
          <a:p>
            <a:r>
              <a:rPr lang="ru-RU" sz="4000" dirty="0" smtClean="0"/>
              <a:t>Тема:«Работа над дыханием и развитие голоса у детей с нетяжелыми аномалиями органов артикуляции».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215074" y="4357694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Выполнила:</a:t>
            </a:r>
          </a:p>
          <a:p>
            <a:r>
              <a:rPr lang="ru-RU" sz="2400" dirty="0" smtClean="0"/>
              <a:t>Учитель-логопед </a:t>
            </a:r>
          </a:p>
          <a:p>
            <a:r>
              <a:rPr lang="ru-RU" sz="2400" dirty="0" smtClean="0"/>
              <a:t>Курбанова  Вера Маликовна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Приемы, направленные на развитие собственно речевого выдоха.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Игры и упражнения:</a:t>
            </a:r>
          </a:p>
          <a:p>
            <a:pPr>
              <a:buNone/>
            </a:pPr>
            <a:r>
              <a:rPr lang="ru-RU" dirty="0" smtClean="0"/>
              <a:t> Игра «Словесные цепочки» проводится  на различном тематическом словесном материале, например: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-«имена»: дети встают в круг, педагог называет свое имя и предлагает стоявшему рядом с ним ребенку его повторить и назвать свое имя, произнося слова на одном выдохе; следующий по кругу ребенок на одном выдохе проговаривает уже три имени (два предыдущих и одно свое) и т.д.;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-«счет»: детям дошкольного возраста предлагают  по очереди считать от одного до десяти и обратно на одном выдохе; дети по очереди проговаривают числовой ряд, увеличивая его каждый раз на одно слово.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1)Игры и упражнения на основе звукового материала. </a:t>
            </a:r>
            <a:endParaRPr lang="ru-RU" sz="3200" dirty="0" smtClean="0"/>
          </a:p>
          <a:p>
            <a:r>
              <a:rPr lang="ru-RU" sz="2400" dirty="0" smtClean="0"/>
              <a:t>Например: Педагог демонстрирует  детям три картинки: «лопнувший воздушный шар» ,«шипящая змея», «дерево» – и просит определить: что звучит громче, а что – тише (выходящий из огромного лопнувшего шара воздух, шипение змеи, шелест листвы).И каким речевым звуком можно передать данные звучания (звуком [Ш]). Затем дети в соответствии содержанием картинки произносят звук очень громко на сильном интенсивном речевом выдохе, голосом разговорной громкости или шепотом.</a:t>
            </a:r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Игры и упражнения для развития голосовых функций.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2)Игры и упражнения на слоговом материале. </a:t>
            </a:r>
          </a:p>
          <a:p>
            <a:pPr>
              <a:buNone/>
            </a:pPr>
            <a:r>
              <a:rPr lang="ru-RU" dirty="0" smtClean="0"/>
              <a:t>Например: Детям показать картинки с изображением различных животных и их детенышей (утки и утят, кошки и котят, быка, коровы и теленка и т.д.), и предложить  воспроизвести голоса этих животных. Например, звукоподражание «му» при передаче голоса быка должно звучать очень громко и низко, голоса коровы – со средней громкостью и высотой, голоса теленка – более тонко и тихо.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3)Игры и упражнения на основе словесного материала.</a:t>
            </a:r>
          </a:p>
          <a:p>
            <a:pPr>
              <a:buNone/>
            </a:pPr>
            <a:r>
              <a:rPr lang="ru-RU" dirty="0" smtClean="0"/>
              <a:t>Например: Педагог демонстрирует детям картинку, на которой изображены все герои сказки «Репка», державшиеся друг за друга, и предложить  детям назвать этих персонажей, постепенно изменяя голос от тихого и высокого до громкого и низкого: «Мышка за кошку, кошка за жучку, жучка за внучку, внучка за бабку, бабка за дедку, дедка за репку».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4)Игры и упражнения на основе фразового материала.</a:t>
            </a:r>
          </a:p>
          <a:p>
            <a:pPr>
              <a:buNone/>
            </a:pPr>
            <a:r>
              <a:rPr lang="ru-RU" dirty="0" smtClean="0"/>
              <a:t>Например, изменение силы голоса (от тихого до громкого) при проговаривании предложений:</a:t>
            </a:r>
          </a:p>
          <a:p>
            <a:r>
              <a:rPr lang="ru-RU" dirty="0" smtClean="0"/>
              <a:t>Мяч покатился под горку, запрыгал по кочкам и шлепнулся в лужу.</a:t>
            </a:r>
          </a:p>
          <a:p>
            <a:r>
              <a:rPr lang="ru-RU" dirty="0" smtClean="0"/>
              <a:t>Дождь по листьям зашелестел, по стеклам застучал, по крыше загремел и вдруг раздался раскат грома.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072493" cy="141447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ВНИМАНИЕ!!!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4857784" cy="24288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Основа любого звука-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это дыхание.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5186370" cy="47171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Звуки речи образуются при определённом положении артикуляционных органов, но при условии, что через артикуляционные органы должна проходить струя воздуха, идущая из лёгких.</a:t>
            </a:r>
          </a:p>
          <a:p>
            <a:r>
              <a:rPr lang="ru-RU" dirty="0" smtClean="0"/>
              <a:t>Струя воздуха предназначена для дыхания, поэтому ребёнок должен научится одновременно дышать и говорить.</a:t>
            </a:r>
            <a:endParaRPr lang="ru-RU" dirty="0"/>
          </a:p>
        </p:txBody>
      </p:sp>
      <p:pic>
        <p:nvPicPr>
          <p:cNvPr id="6" name="Рисунок 5" descr="DSC00552а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857232"/>
            <a:ext cx="3000395" cy="47969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Физиологическое дыхание </a:t>
            </a:r>
            <a:r>
              <a:rPr lang="ru-RU" dirty="0" smtClean="0"/>
              <a:t>непроизвольно, </a:t>
            </a:r>
          </a:p>
          <a:p>
            <a:pPr>
              <a:buNone/>
            </a:pPr>
            <a:r>
              <a:rPr lang="ru-RU" dirty="0" smtClean="0"/>
              <a:t>   т. е. не зависит от воли, сознания человека. Оно протекает рефлекторно и сопряжено с самим понятием «жизнь». Дыхание, кроме того, представляет собой основу процесса образования речи. </a:t>
            </a:r>
          </a:p>
          <a:p>
            <a:r>
              <a:rPr lang="ru-RU" u="sng" dirty="0" smtClean="0">
                <a:solidFill>
                  <a:srgbClr val="FF0000"/>
                </a:solidFill>
              </a:rPr>
              <a:t>Речевое дыхание 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это короткий вдох через нос и длительный выдох через рот. В речи вдох и выдох взаимосвязаны и непрерывны, поэтому необходимо выработать в процессе занятий плавный и постепенный выдох, обеспечивающий длительное </a:t>
            </a:r>
            <a:r>
              <a:rPr lang="ru-RU" dirty="0" err="1" smtClean="0"/>
              <a:t>фонирование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Приемы развития свойств физиологического дыхания.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1) Увеличение глубины и объема вдоха и выдоха. </a:t>
            </a:r>
          </a:p>
          <a:p>
            <a:pPr>
              <a:buNone/>
            </a:pPr>
            <a:r>
              <a:rPr lang="ru-RU" sz="3200" dirty="0" smtClean="0"/>
              <a:t>Игровые приёмы: выдувание мыльных пузырей, дутье через соломинку в банку с обычной и мыльной водой, надувание воздушных шариков, небольших резиновых игрушек, игра на игрушечных музыкальных инструментах: дудочке, губной гармошке 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571480"/>
            <a:ext cx="5000628" cy="62865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2)  Формирование </a:t>
            </a:r>
            <a:r>
              <a:rPr lang="ru-RU" sz="3200" b="1" dirty="0" smtClean="0">
                <a:solidFill>
                  <a:srgbClr val="FF0000"/>
                </a:solidFill>
              </a:rPr>
              <a:t>произвольного целенаправленного выдоха и регуляции его длительности, силы, плавности. </a:t>
            </a:r>
          </a:p>
          <a:p>
            <a:pPr>
              <a:buNone/>
            </a:pPr>
            <a:r>
              <a:rPr lang="ru-RU" u="sng" dirty="0" smtClean="0"/>
              <a:t>Игры</a:t>
            </a:r>
            <a:r>
              <a:rPr lang="ru-RU" dirty="0" smtClean="0"/>
              <a:t> :«Пароходик» (тренировка целенаправленного сильного ротового выдоха через нижнюю губу или сформированный на спинке языка желобок в небольшой пузырек с узким горлышком);</a:t>
            </a:r>
          </a:p>
          <a:p>
            <a:pPr>
              <a:buNone/>
            </a:pPr>
            <a:r>
              <a:rPr lang="ru-RU" dirty="0" smtClean="0"/>
              <a:t>«Кораблики» (дутье на один из бумажных корабликов, плававшие в тазике с водой);</a:t>
            </a:r>
          </a:p>
          <a:p>
            <a:pPr>
              <a:buNone/>
            </a:pPr>
            <a:r>
              <a:rPr lang="ru-RU" dirty="0" smtClean="0"/>
              <a:t>«Бабочки» (дутье на фигурки из бумаги, подвешенные на нитках или расположенные на столе).</a:t>
            </a:r>
            <a:endParaRPr lang="ru-RU" dirty="0"/>
          </a:p>
        </p:txBody>
      </p:sp>
      <p:pic>
        <p:nvPicPr>
          <p:cNvPr id="4" name="Рисунок 3" descr="DSC00623ак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28736"/>
            <a:ext cx="4429124" cy="385004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3) Дифференциация ротового и носового выдоха.</a:t>
            </a:r>
          </a:p>
          <a:p>
            <a:pPr>
              <a:buNone/>
            </a:pPr>
            <a:r>
              <a:rPr lang="ru-RU" u="sng" dirty="0" smtClean="0"/>
              <a:t>Упражнения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Вдох и выдох носом, чередующийся со вдохом и выдохом ртом; вдох носом, выдох ртом и наоборот. Для контроля утечки воздуха через носовые ходы у крыльев </a:t>
            </a:r>
            <a:r>
              <a:rPr lang="ru-RU" dirty="0" smtClean="0"/>
              <a:t>носа можно </a:t>
            </a:r>
            <a:r>
              <a:rPr lang="ru-RU" dirty="0" smtClean="0"/>
              <a:t>поместить  </a:t>
            </a:r>
            <a:r>
              <a:rPr lang="ru-RU" dirty="0" smtClean="0"/>
              <a:t>полоски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 </a:t>
            </a:r>
            <a:r>
              <a:rPr lang="ru-RU" dirty="0" smtClean="0"/>
              <a:t>бумаги.</a:t>
            </a:r>
            <a:endParaRPr lang="ru-RU" dirty="0"/>
          </a:p>
        </p:txBody>
      </p:sp>
      <p:pic>
        <p:nvPicPr>
          <p:cNvPr id="5" name="Рисунок 4" descr="DSC00727р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786190"/>
            <a:ext cx="4071966" cy="2897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4) Развитие  ритмичности носового и ротового дыхания.</a:t>
            </a:r>
          </a:p>
          <a:p>
            <a:pPr>
              <a:buNone/>
            </a:pPr>
            <a:r>
              <a:rPr lang="ru-RU" u="sng" dirty="0" smtClean="0"/>
              <a:t>Упражнения</a:t>
            </a:r>
            <a:r>
              <a:rPr lang="ru-RU" dirty="0" smtClean="0"/>
              <a:t>: Дыхание под счет в процессе ходьбы, при этом ходьба осуществляется  в различном темпе (начинать  работу  со среднего темпа, потом вводить  ускоренный темп, затем – медленный); </a:t>
            </a:r>
          </a:p>
          <a:p>
            <a:pPr>
              <a:buNone/>
            </a:pPr>
            <a:r>
              <a:rPr lang="ru-RU" dirty="0" smtClean="0"/>
              <a:t>Регуляция темпа и ритма движений осуществляется  педагогом посредством хлопков или счета.</a:t>
            </a:r>
          </a:p>
          <a:p>
            <a:pPr>
              <a:buNone/>
            </a:pPr>
            <a:r>
              <a:rPr lang="ru-RU" dirty="0" smtClean="0"/>
              <a:t> Дыхание детей под дирижирование педагога. (Например, движение руки вверх – вдох, вниз – выдох)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5</a:t>
            </a:r>
            <a:r>
              <a:rPr lang="ru-RU" sz="3000" b="1" smtClean="0">
                <a:solidFill>
                  <a:srgbClr val="FF0000"/>
                </a:solidFill>
              </a:rPr>
              <a:t>)Развитие </a:t>
            </a:r>
            <a:r>
              <a:rPr lang="ru-RU" sz="3000" b="1" dirty="0" smtClean="0">
                <a:solidFill>
                  <a:srgbClr val="FF0000"/>
                </a:solidFill>
              </a:rPr>
              <a:t>грудобрюшного типа дыхания.</a:t>
            </a:r>
            <a:r>
              <a:rPr lang="ru-RU" sz="3000" dirty="0" smtClean="0"/>
              <a:t> </a:t>
            </a:r>
          </a:p>
          <a:p>
            <a:pPr>
              <a:buNone/>
            </a:pPr>
            <a:r>
              <a:rPr lang="ru-RU" u="sng" dirty="0" smtClean="0"/>
              <a:t>Упражнения</a:t>
            </a:r>
            <a:r>
              <a:rPr lang="ru-RU" dirty="0" smtClean="0"/>
              <a:t>:«Качели»: ребенок лежит  на мягком коврике на полу в расслабленном положении, на область его диафрагмы поместить  небольшую легкую игрушку и предложить, вдыхая и выдыхая, покачать ее. Ребенок следит глазами за игрушкой. </a:t>
            </a:r>
          </a:p>
          <a:p>
            <a:pPr>
              <a:buNone/>
            </a:pPr>
            <a:r>
              <a:rPr lang="ru-RU" dirty="0" smtClean="0"/>
              <a:t>«Надуй шарик»: ребенок сидит на стуле, положив ладонь на область диафрагмы. Ребенку предложить  глубоко вдохнуть – «надуть шарик» и плавно выдохнуть – «сдуть шарик» (при этом ребенок следил глазами за поднятием и опусканием руки, расположенной на диафрагме).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Элементы фонетической ритмики для развития фонационного выдоха.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Звук [А]. </a:t>
            </a:r>
            <a:r>
              <a:rPr lang="ru-RU" dirty="0" smtClean="0"/>
              <a:t> Руки детей вытянуты вперед  на уровне груди и образовать круг. При длительном произнесении звука [А] дети плавно разводили руки в стороны, при этом кисти рук оставались округленными.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Звук [О].</a:t>
            </a:r>
            <a:r>
              <a:rPr lang="ru-RU" dirty="0" smtClean="0"/>
              <a:t> Руки детей  опущены по бокам, мизинцы прижаты к туловищу. При длительном произнесении звука [О] дети плавно поднимают руки вверх, кисти рук округлены. Руки над головой образовывали овал.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656</TotalTime>
  <Words>990</Words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Тема:«Работа над дыханием и развитие голоса у детей с нетяжелыми аномалиями органов артикуляции».</vt:lpstr>
      <vt:lpstr>Основа любого звука-  это дыхание. </vt:lpstr>
      <vt:lpstr>Слайд 3</vt:lpstr>
      <vt:lpstr>Приемы развития свойств физиологического дыхания. </vt:lpstr>
      <vt:lpstr>Слайд 5</vt:lpstr>
      <vt:lpstr>Слайд 6</vt:lpstr>
      <vt:lpstr>Слайд 7</vt:lpstr>
      <vt:lpstr>Слайд 8</vt:lpstr>
      <vt:lpstr>Элементы фонетической ритмики для развития фонационного выдоха.</vt:lpstr>
      <vt:lpstr>Приемы, направленные на развитие собственно речевого выдоха.</vt:lpstr>
      <vt:lpstr>Игры и упражнения для развития голосовых функций.</vt:lpstr>
      <vt:lpstr>Слайд 12</vt:lpstr>
      <vt:lpstr>Слайд 13</vt:lpstr>
      <vt:lpstr>Слайд 14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BERA</dc:creator>
  <cp:lastModifiedBy>Пк</cp:lastModifiedBy>
  <cp:revision>71</cp:revision>
  <dcterms:created xsi:type="dcterms:W3CDTF">2015-03-05T08:23:24Z</dcterms:created>
  <dcterms:modified xsi:type="dcterms:W3CDTF">2021-11-10T18:39:04Z</dcterms:modified>
</cp:coreProperties>
</file>