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5" r:id="rId3"/>
    <p:sldId id="309" r:id="rId4"/>
    <p:sldId id="315" r:id="rId5"/>
    <p:sldId id="311" r:id="rId6"/>
    <p:sldId id="313" r:id="rId7"/>
    <p:sldId id="296" r:id="rId8"/>
    <p:sldId id="261" r:id="rId9"/>
    <p:sldId id="317" r:id="rId10"/>
    <p:sldId id="318" r:id="rId11"/>
    <p:sldId id="319" r:id="rId12"/>
    <p:sldId id="303" r:id="rId13"/>
    <p:sldId id="320" r:id="rId14"/>
    <p:sldId id="300" r:id="rId15"/>
    <p:sldId id="293" r:id="rId16"/>
    <p:sldId id="264" r:id="rId17"/>
    <p:sldId id="268" r:id="rId18"/>
    <p:sldId id="267" r:id="rId19"/>
    <p:sldId id="282" r:id="rId20"/>
    <p:sldId id="276" r:id="rId21"/>
    <p:sldId id="262" r:id="rId22"/>
    <p:sldId id="277" r:id="rId23"/>
    <p:sldId id="279" r:id="rId24"/>
    <p:sldId id="273" r:id="rId25"/>
    <p:sldId id="271" r:id="rId26"/>
    <p:sldId id="272" r:id="rId27"/>
    <p:sldId id="301" r:id="rId28"/>
    <p:sldId id="285" r:id="rId29"/>
    <p:sldId id="307" r:id="rId30"/>
    <p:sldId id="304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66FF33"/>
    <a:srgbClr val="FFFFCC"/>
    <a:srgbClr val="660066"/>
    <a:srgbClr val="6600CC"/>
    <a:srgbClr val="0000FF"/>
    <a:srgbClr val="66003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29" autoAdjust="0"/>
    <p:restoredTop sz="94660"/>
  </p:normalViewPr>
  <p:slideViewPr>
    <p:cSldViewPr>
      <p:cViewPr>
        <p:scale>
          <a:sx n="91" d="100"/>
          <a:sy n="91" d="100"/>
        </p:scale>
        <p:origin x="-111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B0E2D-4481-470A-8AAB-B2EC34CA40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2C49-8704-42B2-AAF5-63138A7BD1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6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7CC2D-07B6-4F6F-955E-52B12984C5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17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8BD31-12F1-4DB5-8FE6-DC1DB093C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8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44841-340E-42FE-BD88-189DBCA14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4E8-A433-4C39-AE83-CB596951C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8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E0A11-0476-4BA4-8069-54434C280B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9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A437-DE82-48A0-B03C-1328BC35A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09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EE3D3-DC8B-4875-9B8E-05DD3FB9B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5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B1D34-67A7-4B15-9960-E3115E88AC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3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44075-EBEC-4223-AEB0-F2F929C6A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4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CC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D3C06A-72C2-4198-8C34-D461D39283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39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25.jpeg"/><Relationship Id="rId5" Type="http://schemas.openxmlformats.org/officeDocument/2006/relationships/image" Target="../media/image44.jpe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4.pn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8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png"/><Relationship Id="rId4" Type="http://schemas.openxmlformats.org/officeDocument/2006/relationships/image" Target="../media/image53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5.jpe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57.png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8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58.jpeg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64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5" Type="http://schemas.openxmlformats.org/officeDocument/2006/relationships/image" Target="../media/image63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714348" y="142852"/>
            <a:ext cx="8429652" cy="625951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dirty="0" smtClean="0"/>
              <a:t>«Комнатные растения»</a:t>
            </a:r>
          </a:p>
          <a:p>
            <a:pPr algn="ctr" eaLnBrk="1" hangingPunct="1"/>
            <a:r>
              <a:rPr lang="ru-RU" dirty="0" smtClean="0"/>
              <a:t>                                           </a:t>
            </a:r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dirty="0" smtClean="0"/>
              <a:t>             </a:t>
            </a:r>
            <a:r>
              <a:rPr lang="ru-RU" dirty="0" smtClean="0"/>
              <a:t> Подготовила </a:t>
            </a:r>
            <a:r>
              <a:rPr lang="ru-RU" dirty="0" smtClean="0"/>
              <a:t>:</a:t>
            </a:r>
          </a:p>
          <a:p>
            <a:pPr algn="ctr" eaLnBrk="1" hangingPunct="1"/>
            <a:r>
              <a:rPr lang="ru-RU" dirty="0" smtClean="0"/>
              <a:t>                 учитель-логопед</a:t>
            </a:r>
          </a:p>
          <a:p>
            <a:pPr algn="ctr" eaLnBrk="1" hangingPunct="1"/>
            <a:r>
              <a:rPr lang="ru-RU" dirty="0" smtClean="0"/>
              <a:t>                Курбанова В.М.</a:t>
            </a:r>
            <a:endParaRPr lang="ru-RU" dirty="0"/>
          </a:p>
        </p:txBody>
      </p:sp>
      <p:pic>
        <p:nvPicPr>
          <p:cNvPr id="2054" name="Picture 12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84388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C:\Лена\0_6fdc0_155f8a6d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142844" y="3714752"/>
            <a:ext cx="10080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 descr="C:\Лена\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-26988"/>
            <a:ext cx="1651000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C:\Лена\chlorophyt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357826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2225"/>
            <a:ext cx="14335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:\Лена\img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127625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" descr="C:\Лена\0_6fdd6_d2beb3a6_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41900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3" descr="7d800c6bab00c125c71ce2c2e86c4d8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61063"/>
            <a:ext cx="4810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4" descr="c5e76091abb14fd7ba84b39567ef936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687638"/>
            <a:ext cx="13668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 descr="C:\Лена\1329723410_asparagu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633913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" descr="C:\Лена\147u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475163"/>
            <a:ext cx="1146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" descr="C:\Лена\Kalanchoe blossfeldiana 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222625"/>
            <a:ext cx="12557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Рисунок 2" descr="1466af16dbdd31282616fb8f7a0eeeee_6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1054100"/>
            <a:ext cx="156527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1736" y="214290"/>
            <a:ext cx="459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логопедического занятия в </a:t>
            </a:r>
            <a:br>
              <a:rPr lang="ru-RU" dirty="0" smtClean="0"/>
            </a:br>
            <a:r>
              <a:rPr lang="ru-RU" dirty="0" smtClean="0"/>
              <a:t> подготовительной к школе логогруппе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Лексическая тема: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626" t="11049" r="24533" b="21080"/>
          <a:stretch>
            <a:fillRect/>
          </a:stretch>
        </p:blipFill>
        <p:spPr bwMode="auto">
          <a:xfrm>
            <a:off x="1142976" y="285728"/>
            <a:ext cx="672514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19" t="32515" r="26916" b="28025"/>
          <a:stretch>
            <a:fillRect/>
          </a:stretch>
        </p:blipFill>
        <p:spPr bwMode="auto">
          <a:xfrm>
            <a:off x="571472" y="1357298"/>
            <a:ext cx="804677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6150" name="Picture 6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660066"/>
                </a:solidFill>
              </a:rPr>
              <a:t>Трудовой инвентарь:</a:t>
            </a: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eaLnBrk="1" hangingPunct="1"/>
            <a:endParaRPr lang="ru-RU" sz="1800" b="1" i="1">
              <a:solidFill>
                <a:srgbClr val="660066"/>
              </a:solidFill>
            </a:endParaRPr>
          </a:p>
        </p:txBody>
      </p:sp>
      <p:pic>
        <p:nvPicPr>
          <p:cNvPr id="6152" name="Picture 2" descr="C:\Лена\0_6fdc0_155f8a6d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6372225" y="3933825"/>
            <a:ext cx="10080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13668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large_30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900113" y="1916113"/>
            <a:ext cx="866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810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561975" y="3519488"/>
            <a:ext cx="10779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32000" y="2152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8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103438" y="1989138"/>
            <a:ext cx="520541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/>
              <a:t>рыхлитель</a:t>
            </a:r>
          </a:p>
          <a:p>
            <a:endParaRPr lang="ru-RU" sz="2400"/>
          </a:p>
          <a:p>
            <a:r>
              <a:rPr lang="ru-RU" sz="2400"/>
              <a:t>тряпочки для протирания пыли </a:t>
            </a:r>
          </a:p>
          <a:p>
            <a:endParaRPr lang="ru-RU" sz="2400"/>
          </a:p>
          <a:p>
            <a:r>
              <a:rPr lang="ru-RU" sz="2400"/>
              <a:t>кисточки для протирания пыли </a:t>
            </a:r>
          </a:p>
          <a:p>
            <a:endParaRPr lang="ru-RU" sz="2400"/>
          </a:p>
          <a:p>
            <a:r>
              <a:rPr lang="ru-RU" sz="2400"/>
              <a:t>пульверизаторы,</a:t>
            </a:r>
            <a:r>
              <a:rPr lang="ru-RU" sz="1800"/>
              <a:t> </a:t>
            </a: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glazexpert.ru/wp-content/uploads/6/6/4/664be065290e2610583391cefb64e7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5532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00063" y="714375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В доме моем поселилась Кливия.</a:t>
            </a:r>
          </a:p>
          <a:p>
            <a:pPr algn="ctr" eaLnBrk="1" hangingPunct="1"/>
            <a:r>
              <a:rPr lang="ru-RU" b="1"/>
              <a:t>Я постараюсь, пусть </a:t>
            </a:r>
          </a:p>
          <a:p>
            <a:pPr algn="ctr" eaLnBrk="1" hangingPunct="1"/>
            <a:r>
              <a:rPr lang="ru-RU" b="1"/>
              <a:t>будет она счастливая!</a:t>
            </a:r>
          </a:p>
          <a:p>
            <a:pPr algn="ctr" eaLnBrk="1" hangingPunct="1"/>
            <a:r>
              <a:rPr lang="ru-RU" b="1"/>
              <a:t>На подоконник её не поставлю</a:t>
            </a:r>
          </a:p>
          <a:p>
            <a:pPr algn="ctr" eaLnBrk="1" hangingPunct="1"/>
            <a:r>
              <a:rPr lang="ru-RU" b="1"/>
              <a:t>Солнца она боится,</a:t>
            </a:r>
          </a:p>
          <a:p>
            <a:pPr algn="ctr" eaLnBrk="1" hangingPunct="1"/>
            <a:r>
              <a:rPr lang="ru-RU" b="1"/>
              <a:t>Теплой водой полью,</a:t>
            </a:r>
          </a:p>
          <a:p>
            <a:pPr algn="ctr" eaLnBrk="1" hangingPunct="1"/>
            <a:r>
              <a:rPr lang="ru-RU" b="1"/>
              <a:t> Не много ей надо водицы.</a:t>
            </a:r>
          </a:p>
          <a:p>
            <a:pPr algn="ctr" eaLnBrk="1" hangingPunct="1"/>
            <a:r>
              <a:rPr lang="ru-RU" b="1"/>
              <a:t>Весна пришла.</a:t>
            </a:r>
          </a:p>
          <a:p>
            <a:pPr algn="ctr" eaLnBrk="1" hangingPunct="1"/>
            <a:r>
              <a:rPr lang="ru-RU" b="1"/>
              <a:t>И вот цветет Кливия,</a:t>
            </a:r>
          </a:p>
          <a:p>
            <a:pPr algn="ctr" eaLnBrk="1" hangingPunct="1"/>
            <a:r>
              <a:rPr lang="ru-RU" b="1"/>
              <a:t>Оранжевым ярким цветом</a:t>
            </a:r>
          </a:p>
          <a:p>
            <a:pPr algn="ctr" eaLnBrk="1" hangingPunct="1"/>
            <a:r>
              <a:rPr lang="ru-RU" b="1"/>
              <a:t>Словно Лилия.</a:t>
            </a:r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 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7175" name="Picture 12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large_30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435600" y="46529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kli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33226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403350" y="1052513"/>
            <a:ext cx="34639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Кливия 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93675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Есть растение — алоэ.</a:t>
            </a:r>
            <a:br>
              <a:rPr lang="ru-RU" b="1"/>
            </a:br>
            <a:r>
              <a:rPr lang="ru-RU" b="1"/>
              <a:t>Оно целебное такое!</a:t>
            </a:r>
            <a:br>
              <a:rPr lang="ru-RU" b="1"/>
            </a:br>
            <a:r>
              <a:rPr lang="ru-RU" b="1"/>
              <a:t>На ранку стоит капнуть сок —</a:t>
            </a:r>
            <a:br>
              <a:rPr lang="ru-RU" b="1"/>
            </a:br>
            <a:r>
              <a:rPr lang="ru-RU" b="1"/>
              <a:t>И заживёт в кратчайший срок.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8199" name="Picture 3" descr="C:\Лена\gorsh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11636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0_7a894_cd6a300e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9991" y="947717"/>
            <a:ext cx="26314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АЛОЭ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(столетник)</a:t>
            </a:r>
          </a:p>
        </p:txBody>
      </p:sp>
      <p:pic>
        <p:nvPicPr>
          <p:cNvPr id="8204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large_30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92725" y="49418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9750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0" y="2133600"/>
            <a:ext cx="3529013" cy="1871663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Вот цветок -Щучий хвост</a:t>
            </a:r>
            <a:r>
              <a:rPr lang="ru-RU"/>
              <a:t>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Мой цветок пошел в рост.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Хвалилась громко Вера.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Растение без стебля-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это Сансевьера.</a:t>
            </a:r>
            <a:endParaRPr lang="ru-RU" b="1"/>
          </a:p>
        </p:txBody>
      </p:sp>
      <p:pic>
        <p:nvPicPr>
          <p:cNvPr id="9223" name="Picture 12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Лена\147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22812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810" y="500042"/>
            <a:ext cx="42384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Сансевьера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(Щучий хвост)</a:t>
            </a:r>
          </a:p>
        </p:txBody>
      </p:sp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9286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large_30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948488" y="5013325"/>
            <a:ext cx="1155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1" descr="zont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74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15778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41888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72000" y="2133600"/>
            <a:ext cx="3671888" cy="21590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растет косой,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умыт росой;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У него на спине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Белые пестринки,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цветы – горстями,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Красными кистями</a:t>
            </a:r>
            <a:r>
              <a:rPr lang="ru-RU" b="1">
                <a:solidFill>
                  <a:schemeClr val="bg1"/>
                </a:solidFill>
              </a:rPr>
              <a:t>.</a:t>
            </a:r>
            <a:r>
              <a:rPr lang="ru-RU"/>
              <a:t> </a:t>
            </a:r>
          </a:p>
          <a:p>
            <a:pPr algn="ctr" eaLnBrk="1" hangingPunct="1"/>
            <a:endParaRPr lang="ru-RU" b="1"/>
          </a:p>
        </p:txBody>
      </p:sp>
      <p:pic>
        <p:nvPicPr>
          <p:cNvPr id="10247" name="Picture 10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" descr="1466af16dbdd31282616fb8f7a0eeeee_6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28775"/>
            <a:ext cx="3127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9816" y="1044556"/>
            <a:ext cx="333911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Бегония</a:t>
            </a:r>
          </a:p>
        </p:txBody>
      </p:sp>
      <p:pic>
        <p:nvPicPr>
          <p:cNvPr id="10250" name="Picture 14" descr="large_305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19700" y="4868863"/>
            <a:ext cx="1011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9286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Своими  узкими листами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    Озеленю ваш дом,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всех отдельными кустами 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    Я награжу потом.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Своих детей очень люблю –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Их при себе я сохраню.   </a:t>
            </a:r>
          </a:p>
        </p:txBody>
      </p:sp>
      <p:pic>
        <p:nvPicPr>
          <p:cNvPr id="11271" name="Picture 10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C:\Лена\chlorophyt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7449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12239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713" flipH="1">
            <a:off x="827088" y="4076700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8638"/>
            <a:ext cx="649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6949" y="779701"/>
            <a:ext cx="46127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Хлорофитум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127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 descr="large_305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867400" y="4724400"/>
            <a:ext cx="10112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1" descr="zonti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33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714875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Хоть мы ростом низковаты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любят нас ребята.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Мы целый год цветём.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Поливайте нас в поддон.</a:t>
            </a:r>
            <a:endParaRPr lang="ru-RU"/>
          </a:p>
        </p:txBody>
      </p:sp>
      <p:pic>
        <p:nvPicPr>
          <p:cNvPr id="1229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292" y="860837"/>
            <a:ext cx="3200941" cy="1260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Фиалка</a:t>
            </a:r>
          </a:p>
        </p:txBody>
      </p:sp>
      <p:pic>
        <p:nvPicPr>
          <p:cNvPr id="12298" name="Picture 2" descr="C:\Лена\0_6fdd6_d2beb3a6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9290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5580063" y="5157788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 descr="91e748bab16c4e68278e55edd99340e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2086">
            <a:off x="4532313" y="4557713"/>
            <a:ext cx="576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-уточнить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знания детей о комнатных растениях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обобщить представления детей об уходе за комнатными растениями (полив, мытье, рыхление);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об основных потребностях комнатных растений;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трудовые умения, соответствующие содержанию знаний;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к растениям, желание ухаживать за ними, умение общаться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природой, как с живым организмом.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4" descr="c5e76091abb14fd7ba84b39567ef93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00663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Лена\1329723410_asparag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675188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Лена\img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5776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900113" y="1773238"/>
            <a:ext cx="3527425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Традесканция плетется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Стебель тонкий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Вниз свисает.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Зеленью и красотою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Всех ребяток удивляет.</a:t>
            </a:r>
          </a:p>
          <a:p>
            <a:pPr algn="ctr" eaLnBrk="1" hangingPunct="1"/>
            <a:endParaRPr lang="ru-RU" b="1">
              <a:solidFill>
                <a:srgbClr val="002060"/>
              </a:solidFill>
            </a:endParaRP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Повешу на распорочку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Узорчатую шторочку: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Не тканую – плетёную –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Живую и зелёную. </a:t>
            </a:r>
          </a:p>
          <a:p>
            <a:pPr algn="ctr" eaLnBrk="1" hangingPunct="1"/>
            <a:endParaRPr lang="ru-RU"/>
          </a:p>
        </p:txBody>
      </p:sp>
      <p:pic>
        <p:nvPicPr>
          <p:cNvPr id="13319" name="Picture 10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17287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Лена\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1751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287" y="505273"/>
            <a:ext cx="5072935" cy="923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Традесканция</a:t>
            </a:r>
          </a:p>
        </p:txBody>
      </p:sp>
      <p:pic>
        <p:nvPicPr>
          <p:cNvPr id="1332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97425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large_30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651500" y="5013325"/>
            <a:ext cx="10112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 descr="zonti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119">
            <a:off x="2124075" y="4149726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500563" y="2500313"/>
            <a:ext cx="3671887" cy="1512887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На окне в такую рань</a:t>
            </a:r>
            <a:br>
              <a:rPr lang="ru-RU" b="1"/>
            </a:br>
            <a:r>
              <a:rPr lang="ru-RU" b="1"/>
              <a:t>Распустилась герань.</a:t>
            </a:r>
            <a:br>
              <a:rPr lang="ru-RU" b="1"/>
            </a:br>
            <a:r>
              <a:rPr lang="ru-RU" b="1"/>
              <a:t>Круглые листочки,</a:t>
            </a:r>
            <a:br>
              <a:rPr lang="ru-RU" b="1"/>
            </a:br>
            <a:r>
              <a:rPr lang="ru-RU" b="1"/>
              <a:t>Пышные цветочки</a:t>
            </a:r>
            <a:br>
              <a:rPr lang="ru-RU" b="1"/>
            </a:br>
            <a:r>
              <a:rPr lang="ru-RU" b="1"/>
              <a:t>Даже очень хороши –</a:t>
            </a:r>
            <a:br>
              <a:rPr lang="ru-RU" b="1"/>
            </a:br>
            <a:r>
              <a:rPr lang="ru-RU" b="1"/>
              <a:t>Так решили малыши.</a:t>
            </a:r>
            <a:r>
              <a:rPr lang="ru-RU"/>
              <a:t> </a:t>
            </a:r>
          </a:p>
          <a:p>
            <a:pPr algn="ctr" eaLnBrk="1" hangingPunct="1"/>
            <a:endParaRPr lang="ru-RU"/>
          </a:p>
        </p:txBody>
      </p:sp>
      <p:pic>
        <p:nvPicPr>
          <p:cNvPr id="1434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7425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0c2becc0b7d3fbe6b195b77906bd283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0767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59338" y="1201738"/>
            <a:ext cx="3148012" cy="1189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7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ckham Script Pro Semibold" pitchFamily="66" charset="0"/>
              </a:rPr>
              <a:t>Герань</a:t>
            </a:r>
          </a:p>
        </p:txBody>
      </p:sp>
      <p:pic>
        <p:nvPicPr>
          <p:cNvPr id="1434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large_30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011863" y="48688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84763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187450" y="1989138"/>
            <a:ext cx="3167063" cy="29511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Зима. Декабрь.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Спит  природа.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тем отрадней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видеть на окне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Фонтан цветов,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прослывший "декабристом",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Как будто вызов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бросивший зиме. </a:t>
            </a:r>
            <a:endParaRPr lang="ru-RU"/>
          </a:p>
        </p:txBody>
      </p:sp>
      <p:pic>
        <p:nvPicPr>
          <p:cNvPr id="1536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C:\Лена\img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3926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8215" y="650855"/>
            <a:ext cx="3690049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Зигокактус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(Декабрист)</a:t>
            </a:r>
          </a:p>
        </p:txBody>
      </p:sp>
      <p:pic>
        <p:nvPicPr>
          <p:cNvPr id="15371" name="Picture 19" descr="large_30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773613" y="48783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57041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860925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 кадке вырос куст –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широк, и густ: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как кожаный,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Плотно сложенный,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Ствол бузиновый,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Как резиновый.</a:t>
            </a:r>
            <a:r>
              <a:rPr lang="ru-RU"/>
              <a:t>   </a:t>
            </a:r>
          </a:p>
        </p:txBody>
      </p:sp>
      <p:pic>
        <p:nvPicPr>
          <p:cNvPr id="16391" name="Picture 10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29088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717" y="711180"/>
            <a:ext cx="2873094" cy="1200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Фикус</a:t>
            </a:r>
          </a:p>
        </p:txBody>
      </p:sp>
      <p:pic>
        <p:nvPicPr>
          <p:cNvPr id="2" name="Picture 4" descr="C:\Лена\napk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97425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 descr="large_30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3924300" y="4797425"/>
            <a:ext cx="1298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zont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119">
            <a:off x="2184400" y="4089401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932363" y="1268413"/>
            <a:ext cx="3671887" cy="3095625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Каланхоэ врач и друг,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Вылечит нас от недуг,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Разводить везде можно,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ибо меры легки.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Проживает он, бедный,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даже в полутени.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Поливайте усердно,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но не в зимние дни.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 Зацветает он пуще,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если листья чисты.</a:t>
            </a:r>
            <a:endParaRPr lang="ru-RU" sz="1600" b="1"/>
          </a:p>
        </p:txBody>
      </p:sp>
      <p:pic>
        <p:nvPicPr>
          <p:cNvPr id="1741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37063"/>
            <a:ext cx="13668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978" y="877868"/>
            <a:ext cx="346511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Каланхоэ</a:t>
            </a:r>
          </a:p>
        </p:txBody>
      </p:sp>
      <p:pic>
        <p:nvPicPr>
          <p:cNvPr id="17418" name="Picture 1" descr="C:\Лена\Kalanchoe blossfeldiana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7560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large_30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935663" y="5187950"/>
            <a:ext cx="12239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056188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746625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72000" y="2276475"/>
            <a:ext cx="3671888" cy="17287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Вырос кустик пышный,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На окне он лишний.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Солнца он боится,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Где бы ему скрыться.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Листья – незаметные,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плоды – запретные. </a:t>
            </a:r>
            <a:endParaRPr lang="ru-RU">
              <a:solidFill>
                <a:srgbClr val="002060"/>
              </a:solidFill>
            </a:endParaRPr>
          </a:p>
          <a:p>
            <a:pPr algn="ctr" eaLnBrk="1" hangingPunct="1"/>
            <a:endParaRPr lang="ru-RU" b="1"/>
          </a:p>
        </p:txBody>
      </p:sp>
      <p:pic>
        <p:nvPicPr>
          <p:cNvPr id="18439" name="Picture 10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608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Лена\1329723410_asparag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370387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6" y="714356"/>
            <a:ext cx="37566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Аспарагус</a:t>
            </a:r>
          </a:p>
        </p:txBody>
      </p:sp>
      <p:pic>
        <p:nvPicPr>
          <p:cNvPr id="18442" name="Picture 15" descr="large_305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372225" y="4797425"/>
            <a:ext cx="1298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zont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15093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97425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На  окне цветочков много,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 Только вот такой один: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 Капельки он выделяет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 Всем известный бальзамин.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Растёт обильно,  холода не терпит,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Светолюбив,  на слово  поверьте,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Яйцевидной формы листья – 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Лист блестящий, в зубьях край.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 Влагу очень, очень любит – </a:t>
            </a:r>
          </a:p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 Так что, помни, поливай!</a:t>
            </a:r>
            <a:endParaRPr lang="ru-RU" dirty="0">
              <a:solidFill>
                <a:schemeClr val="accent2"/>
              </a:solidFill>
            </a:endParaRPr>
          </a:p>
          <a:p>
            <a:pPr algn="ctr" eaLnBrk="1" hangingPunct="1"/>
            <a:endParaRPr lang="ru-RU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946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244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0767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802" y="576242"/>
            <a:ext cx="4011547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Бальзамин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pic>
        <p:nvPicPr>
          <p:cNvPr id="19466" name="Picture 18" descr="c5e76091abb14fd7ba84b39567ef93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6734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013325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5" descr="large_30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061075" y="49037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Циссус</a:t>
            </a:r>
            <a:r>
              <a:rPr lang="ru-RU" smtClean="0">
                <a:solidFill>
                  <a:schemeClr val="tx1"/>
                </a:solidFill>
              </a:rPr>
              <a:t> 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Комнатный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23850" y="981075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Посмотрите! Посмотрите!</a:t>
            </a:r>
          </a:p>
          <a:p>
            <a:pPr algn="ctr" eaLnBrk="1" hangingPunct="1"/>
            <a:r>
              <a:rPr lang="ru-RU" b="1"/>
              <a:t>примула цветет.</a:t>
            </a:r>
          </a:p>
          <a:p>
            <a:pPr algn="ctr" eaLnBrk="1" hangingPunct="1"/>
            <a:r>
              <a:rPr lang="ru-RU" b="1"/>
              <a:t>И своей красотой </a:t>
            </a:r>
          </a:p>
          <a:p>
            <a:pPr algn="ctr" eaLnBrk="1" hangingPunct="1"/>
            <a:r>
              <a:rPr lang="ru-RU" b="1"/>
              <a:t>Радость нам несет!</a:t>
            </a:r>
          </a:p>
          <a:p>
            <a:pPr algn="ctr" eaLnBrk="1" hangingPunct="1"/>
            <a:r>
              <a:rPr lang="ru-RU" b="1"/>
              <a:t>Шершавые, круглые листочки!</a:t>
            </a:r>
          </a:p>
          <a:p>
            <a:pPr algn="ctr" eaLnBrk="1" hangingPunct="1"/>
            <a:r>
              <a:rPr lang="ru-RU" b="1"/>
              <a:t>Яркие, красивые цветочки!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20487" name="Picture 9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728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9048a374d5c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4B"/>
              </a:clrFrom>
              <a:clrTo>
                <a:srgbClr val="FEFE4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073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143504" y="1214422"/>
            <a:ext cx="2984663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ja-JP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Примула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90" name="Picture 20" descr="zont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37063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 descr="large_305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19700" y="46529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620713"/>
            <a:ext cx="8280400" cy="554513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До чего забавный ёжик –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Он без ручек и без ножек,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Жил в пустыне он всегда,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Где отсутствует вода.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теперь живёт в горшочке.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Это Кактус – мой цветочек.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цветёт который год,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медленно растёт. </a:t>
            </a:r>
          </a:p>
          <a:p>
            <a:pPr algn="ctr" eaLnBrk="1" hangingPunct="1"/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21511" name="Picture 9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1728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5867" y="469880"/>
            <a:ext cx="2874248" cy="1107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Кактус</a:t>
            </a:r>
          </a:p>
        </p:txBody>
      </p:sp>
      <p:pic>
        <p:nvPicPr>
          <p:cNvPr id="21513" name="Picture 16" descr="7d800c6bab00c125c71ce2c2e86c4d8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1358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zont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926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4932363" y="4652963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large_305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135688" y="4422775"/>
            <a:ext cx="10795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i="1" dirty="0" smtClean="0"/>
              <a:t>Игра «А вчера?».</a:t>
            </a:r>
            <a:r>
              <a:rPr lang="ru-RU" dirty="0" smtClean="0"/>
              <a:t> Образование формы прошедшего времени глаголов. Проводится по картинкам с изображением данных действий.</a:t>
            </a:r>
          </a:p>
          <a:p>
            <a:r>
              <a:rPr lang="ru-RU" dirty="0" smtClean="0"/>
              <a:t>Оля поливает кактус. А вчера? </a:t>
            </a:r>
            <a:r>
              <a:rPr lang="ru-RU" i="1" dirty="0" smtClean="0"/>
              <a:t>(Оля поливала кактус.)</a:t>
            </a:r>
            <a:endParaRPr lang="ru-RU" dirty="0" smtClean="0"/>
          </a:p>
          <a:p>
            <a:r>
              <a:rPr lang="ru-RU" dirty="0" smtClean="0"/>
              <a:t>Денис подкармливает </a:t>
            </a:r>
            <a:r>
              <a:rPr lang="ru-RU" dirty="0" err="1" smtClean="0"/>
              <a:t>толстянку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Дети ухаживают за цветами.</a:t>
            </a:r>
          </a:p>
          <a:p>
            <a:r>
              <a:rPr lang="ru-RU" dirty="0" smtClean="0"/>
              <a:t>Света пересаживает фикус.</a:t>
            </a:r>
          </a:p>
          <a:p>
            <a:r>
              <a:rPr lang="ru-RU" dirty="0" smtClean="0"/>
              <a:t>Ира рыхлит землю вокруг фиалки.</a:t>
            </a:r>
          </a:p>
          <a:p>
            <a:r>
              <a:rPr lang="ru-RU" dirty="0" smtClean="0"/>
              <a:t>Анжела опрыскивает листья у бегонии.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026" name="Picture 2" descr="https://uchportfolio.ru/public_files/933931740.JPG"/>
          <p:cNvPicPr>
            <a:picLocks noChangeAspect="1" noChangeArrowheads="1"/>
          </p:cNvPicPr>
          <p:nvPr/>
        </p:nvPicPr>
        <p:blipFill>
          <a:blip r:embed="rId2"/>
          <a:srcRect r="1701" b="5139"/>
          <a:stretch>
            <a:fillRect/>
          </a:stretch>
        </p:blipFill>
        <p:spPr bwMode="auto">
          <a:xfrm>
            <a:off x="714348" y="785794"/>
            <a:ext cx="8143900" cy="589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2534" name="Picture 12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714500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2286000" y="1000125"/>
            <a:ext cx="43195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1" i="1">
              <a:solidFill>
                <a:srgbClr val="660066"/>
              </a:solidFill>
            </a:endParaRPr>
          </a:p>
          <a:p>
            <a:pPr eaLnBrk="1" hangingPunct="1"/>
            <a:r>
              <a:rPr lang="ru-RU" altLang="ja-JP" b="1" i="1">
                <a:solidFill>
                  <a:srgbClr val="660066"/>
                </a:solidFill>
              </a:rPr>
              <a:t>Любите природу!</a:t>
            </a:r>
          </a:p>
          <a:p>
            <a:pPr eaLnBrk="1" hangingPunct="1"/>
            <a:r>
              <a:rPr lang="ru-RU" altLang="ja-JP" b="1" i="1">
                <a:solidFill>
                  <a:srgbClr val="660066"/>
                </a:solidFill>
              </a:rPr>
              <a:t>Берегите её!</a:t>
            </a:r>
            <a:r>
              <a:rPr lang="ru-RU" altLang="ja-JP"/>
              <a:t> </a:t>
            </a:r>
            <a:endParaRPr lang="ru-RU"/>
          </a:p>
        </p:txBody>
      </p:sp>
      <p:pic>
        <p:nvPicPr>
          <p:cNvPr id="22536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Лена\gorsh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469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C:\Лена\0_6fdc0_155f8a6d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3786188" y="5357813"/>
            <a:ext cx="10080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:\Лена\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651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C:\Лена\chlorophytu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7" descr="0c2becc0b7d3fbe6b195b77906bd283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14688"/>
            <a:ext cx="14335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" descr="C:\Лена\img_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143250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29125"/>
            <a:ext cx="11763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" descr="C:\Лена\0_6fdd6_d2beb3a6_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429250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3" descr="7d800c6bab00c125c71ce2c2e86c4d8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500688"/>
            <a:ext cx="4810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4" descr="c5e76091abb14fd7ba84b39567ef936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86313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5" descr="123_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9C7D4"/>
              </a:clrFrom>
              <a:clrTo>
                <a:srgbClr val="C9C7D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023938"/>
            <a:ext cx="1298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" descr="C:\Лена\1329723410_asparagu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8875"/>
            <a:ext cx="1577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" descr="C:\Лена\147u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14688"/>
            <a:ext cx="9271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1" descr="C:\Лена\Kalanchoe blossfeldiana 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929188"/>
            <a:ext cx="125571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Рисунок 2" descr="1466af16dbdd31282616fb8f7a0eeeee_600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1565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31055" t="19792" r="19726" b="10416"/>
          <a:stretch>
            <a:fillRect/>
          </a:stretch>
        </p:blipFill>
        <p:spPr bwMode="auto">
          <a:xfrm>
            <a:off x="571472" y="0"/>
            <a:ext cx="8215338" cy="655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1355" t="30936" r="18925" b="5927"/>
          <a:stretch>
            <a:fillRect/>
          </a:stretch>
        </p:blipFill>
        <p:spPr bwMode="auto">
          <a:xfrm>
            <a:off x="285720" y="214290"/>
            <a:ext cx="8601135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31055" t="21875" r="23242" b="25000"/>
          <a:stretch>
            <a:fillRect/>
          </a:stretch>
        </p:blipFill>
        <p:spPr bwMode="auto">
          <a:xfrm>
            <a:off x="142844" y="285728"/>
            <a:ext cx="88499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ja-JP" sz="3600" b="1">
                <a:solidFill>
                  <a:srgbClr val="6600CC"/>
                </a:solidFill>
              </a:rPr>
              <a:t>Иметь  представления</a:t>
            </a:r>
            <a:r>
              <a:rPr lang="ru-RU" altLang="ja-JP" sz="1800" b="1">
                <a:solidFill>
                  <a:srgbClr val="0000FF"/>
                </a:solidFill>
              </a:rPr>
              <a:t/>
            </a:r>
            <a:br>
              <a:rPr lang="ru-RU" altLang="ja-JP" sz="1800" b="1">
                <a:solidFill>
                  <a:srgbClr val="0000FF"/>
                </a:solidFill>
              </a:rPr>
            </a:br>
            <a:endParaRPr lang="ru-RU" sz="12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По потребностям  в воде растения </a:t>
            </a: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делятся на три группы </a:t>
            </a:r>
          </a:p>
          <a:p>
            <a:pPr eaLnBrk="1" hangingPunct="1"/>
            <a:endParaRPr lang="ru-RU" altLang="ja-JP" sz="18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водолюбивые </a:t>
            </a:r>
          </a:p>
          <a:p>
            <a:pPr eaLnBrk="1" hangingPunct="1"/>
            <a:endParaRPr lang="ru-RU" altLang="ja-JP" sz="1800" b="1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 со средней потребностью во влаге </a:t>
            </a:r>
          </a:p>
          <a:p>
            <a:pPr eaLnBrk="1" hangingPunct="1"/>
            <a:endParaRPr lang="ru-RU" altLang="ja-JP" sz="1800" b="1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потребляющие небольшое </a:t>
            </a:r>
          </a:p>
          <a:p>
            <a:pPr eaLnBrk="1" hangingPunct="1"/>
            <a:r>
              <a:rPr lang="ru-RU" altLang="ja-JP" sz="1800" b="1">
                <a:solidFill>
                  <a:srgbClr val="0000FF"/>
                </a:solidFill>
              </a:rPr>
              <a:t>количество воды </a:t>
            </a:r>
            <a:endParaRPr lang="ru-RU" sz="1800" b="1">
              <a:solidFill>
                <a:srgbClr val="0000FF"/>
              </a:solidFill>
            </a:endParaRPr>
          </a:p>
          <a:p>
            <a:pPr eaLnBrk="1" hangingPunct="1"/>
            <a:endParaRPr lang="ru-RU" sz="1400" b="1">
              <a:solidFill>
                <a:srgbClr val="0000FF"/>
              </a:solidFill>
            </a:endParaRPr>
          </a:p>
          <a:p>
            <a:pPr eaLnBrk="1" hangingPunct="1"/>
            <a:endParaRPr lang="ru-RU" sz="1400" b="1">
              <a:solidFill>
                <a:srgbClr val="0000FF"/>
              </a:solidFill>
            </a:endParaRPr>
          </a:p>
          <a:p>
            <a:pPr eaLnBrk="1" hangingPunct="1"/>
            <a:endParaRPr lang="ru-RU" sz="2000"/>
          </a:p>
          <a:p>
            <a:pPr eaLnBrk="1" hangingPunct="1"/>
            <a:endParaRPr lang="ru-RU" sz="2000"/>
          </a:p>
        </p:txBody>
      </p:sp>
      <p:pic>
        <p:nvPicPr>
          <p:cNvPr id="4103" name="Picture 10" descr="1346531918_garden_watering_cans_all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25923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0_7a894_cd6a300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741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762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c5e76091abb14fd7ba84b39567ef936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079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5" descr="art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ja-JP" sz="2400" b="1">
                <a:solidFill>
                  <a:srgbClr val="CC0099"/>
                </a:solidFill>
              </a:rPr>
              <a:t>Растения  по отношению к интенсивности света </a:t>
            </a:r>
          </a:p>
          <a:p>
            <a:pPr eaLnBrk="1" hangingPunct="1"/>
            <a:r>
              <a:rPr lang="ru-RU" altLang="ja-JP" sz="2400" b="1">
                <a:solidFill>
                  <a:srgbClr val="CC0099"/>
                </a:solidFill>
              </a:rPr>
              <a:t>делятся на три группы:</a:t>
            </a:r>
          </a:p>
          <a:p>
            <a:pPr eaLnBrk="1" hangingPunct="1"/>
            <a:endParaRPr lang="ru-RU" altLang="ja-JP" sz="2400" b="1">
              <a:solidFill>
                <a:srgbClr val="CC0099"/>
              </a:solidFill>
            </a:endParaRPr>
          </a:p>
          <a:p>
            <a:pPr eaLnBrk="1" hangingPunct="1"/>
            <a:endParaRPr lang="ru-RU" altLang="ja-JP" b="1">
              <a:solidFill>
                <a:srgbClr val="660066"/>
              </a:solidFill>
            </a:endParaRPr>
          </a:p>
          <a:p>
            <a:pPr eaLnBrk="1" hangingPunct="1"/>
            <a:endParaRPr lang="ru-RU" altLang="ja-JP" b="1">
              <a:solidFill>
                <a:srgbClr val="66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светолюбивые</a:t>
            </a: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 </a:t>
            </a: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теневыносливые </a:t>
            </a: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тенелюбивые </a:t>
            </a:r>
          </a:p>
          <a:p>
            <a:pPr eaLnBrk="1" hangingPunct="1"/>
            <a:endParaRPr lang="ru-RU" sz="2400" b="1">
              <a:solidFill>
                <a:srgbClr val="FF0066"/>
              </a:solidFill>
            </a:endParaRPr>
          </a:p>
          <a:p>
            <a:pPr eaLnBrk="1" hangingPunct="1"/>
            <a:endParaRPr lang="ru-RU" sz="2400" b="1">
              <a:solidFill>
                <a:srgbClr val="FF0066"/>
              </a:solidFill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8172450" y="3789363"/>
            <a:ext cx="71438" cy="2159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</p:txBody>
      </p:sp>
      <p:pic>
        <p:nvPicPr>
          <p:cNvPr id="512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12160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5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8" descr="0_7a894_cd6a300e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7854">
            <a:off x="6884988" y="3470275"/>
            <a:ext cx="1955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9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13100"/>
            <a:ext cx="10636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626" t="11996" r="24252" b="5927"/>
          <a:stretch>
            <a:fillRect/>
          </a:stretch>
        </p:blipFill>
        <p:spPr bwMode="auto">
          <a:xfrm>
            <a:off x="1357290" y="571480"/>
            <a:ext cx="600079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494</Words>
  <Application>Microsoft Office PowerPoint</Application>
  <PresentationFormat>Экран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Цель:  -уточнить и систематизировать знания детей о комнатных растениях. - обобщить представления детей об уходе за комнатными растениями (полив, мытье, рыхление); - закрепить знания об основных потребностях комнатных растений; - развивать трудовые умения, соответствующие содержанию знаний; - воспитывать любовь к растениям, желание ухаживать за ними, умение общаться с природой, как с живым организмом.   </vt:lpstr>
      <vt:lpstr>Артикуляционная гимнастика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Циссус   Комнатный</vt:lpstr>
      <vt:lpstr>Слайд 28</vt:lpstr>
      <vt:lpstr>Слайд 29</vt:lpstr>
      <vt:lpstr>Слайд 30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Uzer</cp:lastModifiedBy>
  <cp:revision>40</cp:revision>
  <dcterms:created xsi:type="dcterms:W3CDTF">2014-05-11T11:12:29Z</dcterms:created>
  <dcterms:modified xsi:type="dcterms:W3CDTF">2022-04-17T08:50:42Z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2593696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