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94" r:id="rId3"/>
    <p:sldId id="295" r:id="rId4"/>
    <p:sldId id="298" r:id="rId5"/>
    <p:sldId id="300" r:id="rId6"/>
    <p:sldId id="301" r:id="rId7"/>
    <p:sldId id="304" r:id="rId8"/>
    <p:sldId id="306" r:id="rId9"/>
    <p:sldId id="307" r:id="rId10"/>
    <p:sldId id="308" r:id="rId11"/>
    <p:sldId id="302" r:id="rId12"/>
    <p:sldId id="310" r:id="rId13"/>
    <p:sldId id="311" r:id="rId14"/>
    <p:sldId id="312" r:id="rId15"/>
    <p:sldId id="313" r:id="rId16"/>
    <p:sldId id="314" r:id="rId17"/>
    <p:sldId id="315" r:id="rId18"/>
    <p:sldId id="316" r:id="rId19"/>
    <p:sldId id="288" r:id="rId20"/>
    <p:sldId id="289" r:id="rId21"/>
    <p:sldId id="274" r:id="rId22"/>
    <p:sldId id="290" r:id="rId23"/>
    <p:sldId id="296" r:id="rId24"/>
    <p:sldId id="291" r:id="rId25"/>
    <p:sldId id="284"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DB352EF-1B24-4B49-883C-35EC4D7F0D3A}" type="datetimeFigureOut">
              <a:rPr lang="ru-RU" smtClean="0"/>
              <a:pPr/>
              <a:t>17.04.2022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F175783-14EE-412A-B151-945BC25FAA0E}" type="slidenum">
              <a:rPr lang="ru-RU" smtClean="0"/>
              <a:pPr/>
              <a:t>‹#›</a:t>
            </a:fld>
            <a:endParaRPr lang="ru-RU"/>
          </a:p>
        </p:txBody>
      </p:sp>
    </p:spTree>
    <p:extLst>
      <p:ext uri="{BB962C8B-B14F-4D97-AF65-F5344CB8AC3E}">
        <p14:creationId xmlns:p14="http://schemas.microsoft.com/office/powerpoint/2010/main" xmlns="" val="3245537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DB352EF-1B24-4B49-883C-35EC4D7F0D3A}" type="datetimeFigureOut">
              <a:rPr lang="ru-RU" smtClean="0"/>
              <a:pPr/>
              <a:t>17.04.2022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F175783-14EE-412A-B151-945BC25FAA0E}" type="slidenum">
              <a:rPr lang="ru-RU" smtClean="0"/>
              <a:pPr/>
              <a:t>‹#›</a:t>
            </a:fld>
            <a:endParaRPr lang="ru-RU"/>
          </a:p>
        </p:txBody>
      </p:sp>
    </p:spTree>
    <p:extLst>
      <p:ext uri="{BB962C8B-B14F-4D97-AF65-F5344CB8AC3E}">
        <p14:creationId xmlns:p14="http://schemas.microsoft.com/office/powerpoint/2010/main" xmlns="" val="1873495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DB352EF-1B24-4B49-883C-35EC4D7F0D3A}" type="datetimeFigureOut">
              <a:rPr lang="ru-RU" smtClean="0"/>
              <a:pPr/>
              <a:t>17.04.2022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F175783-14EE-412A-B151-945BC25FAA0E}" type="slidenum">
              <a:rPr lang="ru-RU" smtClean="0"/>
              <a:pPr/>
              <a:t>‹#›</a:t>
            </a:fld>
            <a:endParaRPr lang="ru-RU"/>
          </a:p>
        </p:txBody>
      </p:sp>
    </p:spTree>
    <p:extLst>
      <p:ext uri="{BB962C8B-B14F-4D97-AF65-F5344CB8AC3E}">
        <p14:creationId xmlns:p14="http://schemas.microsoft.com/office/powerpoint/2010/main" xmlns="" val="2376073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DB352EF-1B24-4B49-883C-35EC4D7F0D3A}" type="datetimeFigureOut">
              <a:rPr lang="ru-RU" smtClean="0"/>
              <a:pPr/>
              <a:t>17.04.2022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F175783-14EE-412A-B151-945BC25FAA0E}" type="slidenum">
              <a:rPr lang="ru-RU" smtClean="0"/>
              <a:pPr/>
              <a:t>‹#›</a:t>
            </a:fld>
            <a:endParaRPr lang="ru-RU"/>
          </a:p>
        </p:txBody>
      </p:sp>
    </p:spTree>
    <p:extLst>
      <p:ext uri="{BB962C8B-B14F-4D97-AF65-F5344CB8AC3E}">
        <p14:creationId xmlns:p14="http://schemas.microsoft.com/office/powerpoint/2010/main" xmlns="" val="125640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DB352EF-1B24-4B49-883C-35EC4D7F0D3A}" type="datetimeFigureOut">
              <a:rPr lang="ru-RU" smtClean="0"/>
              <a:pPr/>
              <a:t>17.04.2022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F175783-14EE-412A-B151-945BC25FAA0E}" type="slidenum">
              <a:rPr lang="ru-RU" smtClean="0"/>
              <a:pPr/>
              <a:t>‹#›</a:t>
            </a:fld>
            <a:endParaRPr lang="ru-RU"/>
          </a:p>
        </p:txBody>
      </p:sp>
    </p:spTree>
    <p:extLst>
      <p:ext uri="{BB962C8B-B14F-4D97-AF65-F5344CB8AC3E}">
        <p14:creationId xmlns:p14="http://schemas.microsoft.com/office/powerpoint/2010/main" xmlns="" val="2878945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DB352EF-1B24-4B49-883C-35EC4D7F0D3A}" type="datetimeFigureOut">
              <a:rPr lang="ru-RU" smtClean="0"/>
              <a:pPr/>
              <a:t>17.04.2022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F175783-14EE-412A-B151-945BC25FAA0E}" type="slidenum">
              <a:rPr lang="ru-RU" smtClean="0"/>
              <a:pPr/>
              <a:t>‹#›</a:t>
            </a:fld>
            <a:endParaRPr lang="ru-RU"/>
          </a:p>
        </p:txBody>
      </p:sp>
    </p:spTree>
    <p:extLst>
      <p:ext uri="{BB962C8B-B14F-4D97-AF65-F5344CB8AC3E}">
        <p14:creationId xmlns:p14="http://schemas.microsoft.com/office/powerpoint/2010/main" xmlns="" val="2874739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DB352EF-1B24-4B49-883C-35EC4D7F0D3A}" type="datetimeFigureOut">
              <a:rPr lang="ru-RU" smtClean="0"/>
              <a:pPr/>
              <a:t>17.04.2022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F175783-14EE-412A-B151-945BC25FAA0E}" type="slidenum">
              <a:rPr lang="ru-RU" smtClean="0"/>
              <a:pPr/>
              <a:t>‹#›</a:t>
            </a:fld>
            <a:endParaRPr lang="ru-RU"/>
          </a:p>
        </p:txBody>
      </p:sp>
    </p:spTree>
    <p:extLst>
      <p:ext uri="{BB962C8B-B14F-4D97-AF65-F5344CB8AC3E}">
        <p14:creationId xmlns:p14="http://schemas.microsoft.com/office/powerpoint/2010/main" xmlns="" val="3906092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DB352EF-1B24-4B49-883C-35EC4D7F0D3A}" type="datetimeFigureOut">
              <a:rPr lang="ru-RU" smtClean="0"/>
              <a:pPr/>
              <a:t>17.04.2022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F175783-14EE-412A-B151-945BC25FAA0E}" type="slidenum">
              <a:rPr lang="ru-RU" smtClean="0"/>
              <a:pPr/>
              <a:t>‹#›</a:t>
            </a:fld>
            <a:endParaRPr lang="ru-RU"/>
          </a:p>
        </p:txBody>
      </p:sp>
    </p:spTree>
    <p:extLst>
      <p:ext uri="{BB962C8B-B14F-4D97-AF65-F5344CB8AC3E}">
        <p14:creationId xmlns:p14="http://schemas.microsoft.com/office/powerpoint/2010/main" xmlns="" val="3722036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DB352EF-1B24-4B49-883C-35EC4D7F0D3A}" type="datetimeFigureOut">
              <a:rPr lang="ru-RU" smtClean="0"/>
              <a:pPr/>
              <a:t>17.04.2022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F175783-14EE-412A-B151-945BC25FAA0E}" type="slidenum">
              <a:rPr lang="ru-RU" smtClean="0"/>
              <a:pPr/>
              <a:t>‹#›</a:t>
            </a:fld>
            <a:endParaRPr lang="ru-RU"/>
          </a:p>
        </p:txBody>
      </p:sp>
    </p:spTree>
    <p:extLst>
      <p:ext uri="{BB962C8B-B14F-4D97-AF65-F5344CB8AC3E}">
        <p14:creationId xmlns:p14="http://schemas.microsoft.com/office/powerpoint/2010/main" xmlns="" val="1431920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DB352EF-1B24-4B49-883C-35EC4D7F0D3A}" type="datetimeFigureOut">
              <a:rPr lang="ru-RU" smtClean="0"/>
              <a:pPr/>
              <a:t>17.04.2022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F175783-14EE-412A-B151-945BC25FAA0E}" type="slidenum">
              <a:rPr lang="ru-RU" smtClean="0"/>
              <a:pPr/>
              <a:t>‹#›</a:t>
            </a:fld>
            <a:endParaRPr lang="ru-RU"/>
          </a:p>
        </p:txBody>
      </p:sp>
    </p:spTree>
    <p:extLst>
      <p:ext uri="{BB962C8B-B14F-4D97-AF65-F5344CB8AC3E}">
        <p14:creationId xmlns:p14="http://schemas.microsoft.com/office/powerpoint/2010/main" xmlns="" val="3303361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DB352EF-1B24-4B49-883C-35EC4D7F0D3A}" type="datetimeFigureOut">
              <a:rPr lang="ru-RU" smtClean="0"/>
              <a:pPr/>
              <a:t>17.04.2022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F175783-14EE-412A-B151-945BC25FAA0E}" type="slidenum">
              <a:rPr lang="ru-RU" smtClean="0"/>
              <a:pPr/>
              <a:t>‹#›</a:t>
            </a:fld>
            <a:endParaRPr lang="ru-RU"/>
          </a:p>
        </p:txBody>
      </p:sp>
    </p:spTree>
    <p:extLst>
      <p:ext uri="{BB962C8B-B14F-4D97-AF65-F5344CB8AC3E}">
        <p14:creationId xmlns:p14="http://schemas.microsoft.com/office/powerpoint/2010/main" xmlns="" val="2020113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B352EF-1B24-4B49-883C-35EC4D7F0D3A}" type="datetimeFigureOut">
              <a:rPr lang="ru-RU" smtClean="0"/>
              <a:pPr/>
              <a:t>17.04.2022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175783-14EE-412A-B151-945BC25FAA0E}" type="slidenum">
              <a:rPr lang="ru-RU" smtClean="0"/>
              <a:pPr/>
              <a:t>‹#›</a:t>
            </a:fld>
            <a:endParaRPr lang="ru-RU"/>
          </a:p>
        </p:txBody>
      </p:sp>
    </p:spTree>
    <p:extLst>
      <p:ext uri="{BB962C8B-B14F-4D97-AF65-F5344CB8AC3E}">
        <p14:creationId xmlns:p14="http://schemas.microsoft.com/office/powerpoint/2010/main" xmlns="" val="3175183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eg"/></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57158" y="857232"/>
            <a:ext cx="4286280" cy="2500330"/>
          </a:xfrm>
        </p:spPr>
        <p:txBody>
          <a:bodyPr>
            <a:normAutofit/>
          </a:bodyPr>
          <a:lstStyle/>
          <a:p>
            <a:r>
              <a:rPr lang="ru-RU" dirty="0" smtClean="0"/>
              <a:t> </a:t>
            </a:r>
            <a:r>
              <a:rPr lang="ru-RU" dirty="0" smtClean="0"/>
              <a:t>«</a:t>
            </a:r>
            <a:r>
              <a:rPr lang="ru-RU" dirty="0" smtClean="0"/>
              <a:t>Весна</a:t>
            </a:r>
            <a:r>
              <a:rPr lang="ru-RU" dirty="0" smtClean="0"/>
              <a:t>.</a:t>
            </a:r>
            <a:br>
              <a:rPr lang="ru-RU" dirty="0" smtClean="0"/>
            </a:br>
            <a:r>
              <a:rPr lang="ru-RU" dirty="0" smtClean="0"/>
              <a:t>Животные </a:t>
            </a:r>
            <a:r>
              <a:rPr lang="ru-RU" dirty="0" smtClean="0"/>
              <a:t>весной».</a:t>
            </a:r>
            <a:endParaRPr lang="ru-RU" dirty="0"/>
          </a:p>
        </p:txBody>
      </p:sp>
      <p:sp>
        <p:nvSpPr>
          <p:cNvPr id="3" name="Подзаголовок 2"/>
          <p:cNvSpPr>
            <a:spLocks noGrp="1"/>
          </p:cNvSpPr>
          <p:nvPr>
            <p:ph type="subTitle" idx="1"/>
          </p:nvPr>
        </p:nvSpPr>
        <p:spPr>
          <a:xfrm>
            <a:off x="642910" y="4071942"/>
            <a:ext cx="2786082" cy="1566858"/>
          </a:xfrm>
        </p:spPr>
        <p:txBody>
          <a:bodyPr>
            <a:normAutofit fontScale="85000" lnSpcReduction="10000"/>
          </a:bodyPr>
          <a:lstStyle/>
          <a:p>
            <a:r>
              <a:rPr lang="ru-RU" dirty="0" smtClean="0">
                <a:solidFill>
                  <a:schemeClr val="tx1"/>
                </a:solidFill>
              </a:rPr>
              <a:t>Подготовила:</a:t>
            </a:r>
          </a:p>
          <a:p>
            <a:r>
              <a:rPr lang="ru-RU" dirty="0" smtClean="0">
                <a:solidFill>
                  <a:schemeClr val="tx1"/>
                </a:solidFill>
              </a:rPr>
              <a:t>учитель-логопед</a:t>
            </a:r>
          </a:p>
          <a:p>
            <a:r>
              <a:rPr lang="ru-RU" dirty="0" smtClean="0">
                <a:solidFill>
                  <a:schemeClr val="tx1"/>
                </a:solidFill>
              </a:rPr>
              <a:t>Курбанова В.М.</a:t>
            </a:r>
            <a:endParaRPr lang="ru-RU" dirty="0">
              <a:solidFill>
                <a:schemeClr val="tx1"/>
              </a:solidFill>
            </a:endParaRPr>
          </a:p>
        </p:txBody>
      </p:sp>
      <p:sp>
        <p:nvSpPr>
          <p:cNvPr id="7" name="Прямоугольник 6"/>
          <p:cNvSpPr/>
          <p:nvPr/>
        </p:nvSpPr>
        <p:spPr>
          <a:xfrm>
            <a:off x="2286000" y="1143000"/>
            <a:ext cx="6019800" cy="630942"/>
          </a:xfrm>
          <a:prstGeom prst="rect">
            <a:avLst/>
          </a:prstGeom>
        </p:spPr>
        <p:txBody>
          <a:bodyPr wrap="square">
            <a:spAutoFit/>
          </a:bodyPr>
          <a:lstStyle/>
          <a:p>
            <a:endParaRPr lang="ru-RU" sz="3500" b="1" dirty="0"/>
          </a:p>
        </p:txBody>
      </p:sp>
      <p:pic>
        <p:nvPicPr>
          <p:cNvPr id="11" name="Рисунок 10"/>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114155" y="0"/>
            <a:ext cx="5029845" cy="6858000"/>
          </a:xfrm>
          <a:prstGeom prst="rect">
            <a:avLst/>
          </a:prstGeom>
        </p:spPr>
      </p:pic>
      <p:sp>
        <p:nvSpPr>
          <p:cNvPr id="6" name="TextBox 5"/>
          <p:cNvSpPr txBox="1"/>
          <p:nvPr/>
        </p:nvSpPr>
        <p:spPr>
          <a:xfrm>
            <a:off x="428596" y="214290"/>
            <a:ext cx="4660122" cy="1323439"/>
          </a:xfrm>
          <a:prstGeom prst="rect">
            <a:avLst/>
          </a:prstGeom>
          <a:noFill/>
        </p:spPr>
        <p:txBody>
          <a:bodyPr wrap="none" rtlCol="0">
            <a:spAutoFit/>
          </a:bodyPr>
          <a:lstStyle/>
          <a:p>
            <a:r>
              <a:rPr lang="ru-RU" sz="2000" dirty="0" smtClean="0"/>
              <a:t>Презентация логопедического занятия в </a:t>
            </a:r>
            <a:br>
              <a:rPr lang="ru-RU" sz="2000" dirty="0" smtClean="0"/>
            </a:br>
            <a:r>
              <a:rPr lang="ru-RU" sz="2000" dirty="0" smtClean="0"/>
              <a:t> подготовительной к школе логогруппе</a:t>
            </a:r>
            <a:r>
              <a:rPr lang="ru-RU" sz="2000" dirty="0" smtClean="0"/>
              <a:t>.</a:t>
            </a:r>
          </a:p>
          <a:p>
            <a:pPr algn="ctr"/>
            <a:r>
              <a:rPr lang="ru-RU" sz="2000" dirty="0" smtClean="0"/>
              <a:t>Лексическая тема:</a:t>
            </a:r>
            <a:r>
              <a:rPr lang="ru-RU" sz="2000" dirty="0" smtClean="0"/>
              <a:t/>
            </a:r>
            <a:br>
              <a:rPr lang="ru-RU" sz="2000" dirty="0" smtClean="0"/>
            </a:br>
            <a:endParaRPr lang="ru-RU" sz="2000" dirty="0"/>
          </a:p>
        </p:txBody>
      </p:sp>
    </p:spTree>
    <p:extLst>
      <p:ext uri="{BB962C8B-B14F-4D97-AF65-F5344CB8AC3E}">
        <p14:creationId xmlns:p14="http://schemas.microsoft.com/office/powerpoint/2010/main" xmlns="" val="2595749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srcRect l="18037" t="15153" r="22477" b="7506"/>
          <a:stretch>
            <a:fillRect/>
          </a:stretch>
        </p:blipFill>
        <p:spPr bwMode="auto">
          <a:xfrm>
            <a:off x="-1" y="0"/>
            <a:ext cx="9084257" cy="664371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srcRect l="18645" t="14206" r="22757" b="10031"/>
          <a:stretch>
            <a:fillRect/>
          </a:stretch>
        </p:blipFill>
        <p:spPr bwMode="auto">
          <a:xfrm>
            <a:off x="0" y="0"/>
            <a:ext cx="9036874" cy="6572272"/>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srcRect l="18037" t="18309" r="22477" b="5927"/>
          <a:stretch>
            <a:fillRect/>
          </a:stretch>
        </p:blipFill>
        <p:spPr bwMode="auto">
          <a:xfrm>
            <a:off x="0" y="0"/>
            <a:ext cx="9173796" cy="6572272"/>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srcRect l="20701" t="16731" r="23364" b="7506"/>
          <a:stretch>
            <a:fillRect/>
          </a:stretch>
        </p:blipFill>
        <p:spPr bwMode="auto">
          <a:xfrm>
            <a:off x="0" y="0"/>
            <a:ext cx="9001156" cy="6858024"/>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srcRect l="18037" t="15152" r="22477" b="7506"/>
          <a:stretch>
            <a:fillRect/>
          </a:stretch>
        </p:blipFill>
        <p:spPr bwMode="auto">
          <a:xfrm>
            <a:off x="-1" y="0"/>
            <a:ext cx="9084257" cy="664371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a:srcRect l="19813" t="16731" r="25140" b="12241"/>
          <a:stretch>
            <a:fillRect/>
          </a:stretch>
        </p:blipFill>
        <p:spPr bwMode="auto">
          <a:xfrm>
            <a:off x="-1" y="0"/>
            <a:ext cx="9153556" cy="664371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a:srcRect l="19813" t="16731" r="24252" b="9084"/>
          <a:stretch>
            <a:fillRect/>
          </a:stretch>
        </p:blipFill>
        <p:spPr bwMode="auto">
          <a:xfrm>
            <a:off x="0" y="0"/>
            <a:ext cx="9192638" cy="68580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928670"/>
            <a:ext cx="8229600" cy="4525963"/>
          </a:xfrm>
        </p:spPr>
        <p:txBody>
          <a:bodyPr>
            <a:normAutofit fontScale="77500" lnSpcReduction="20000"/>
          </a:bodyPr>
          <a:lstStyle/>
          <a:p>
            <a:r>
              <a:rPr lang="ru-RU" b="1" dirty="0" smtClean="0"/>
              <a:t>«Назови семью»</a:t>
            </a:r>
            <a:endParaRPr lang="ru-RU" dirty="0" smtClean="0"/>
          </a:p>
          <a:p>
            <a:r>
              <a:rPr lang="ru-RU" dirty="0" smtClean="0"/>
              <a:t>Волчья семья: </a:t>
            </a:r>
            <a:r>
              <a:rPr lang="ru-RU" i="1" dirty="0" smtClean="0"/>
              <a:t>волк-волчица, волчонок (волчата);</a:t>
            </a:r>
            <a:endParaRPr lang="ru-RU" dirty="0" smtClean="0"/>
          </a:p>
          <a:p>
            <a:r>
              <a:rPr lang="ru-RU" dirty="0" err="1" smtClean="0"/>
              <a:t>Ежиная</a:t>
            </a:r>
            <a:r>
              <a:rPr lang="ru-RU" dirty="0" smtClean="0"/>
              <a:t> семья: </a:t>
            </a:r>
            <a:r>
              <a:rPr lang="ru-RU" i="1" dirty="0" smtClean="0"/>
              <a:t>еж-ежиха-ежонок (ежата);</a:t>
            </a:r>
            <a:endParaRPr lang="ru-RU" dirty="0" smtClean="0"/>
          </a:p>
          <a:p>
            <a:r>
              <a:rPr lang="ru-RU" dirty="0" smtClean="0"/>
              <a:t>Лосиная семья: </a:t>
            </a:r>
            <a:r>
              <a:rPr lang="ru-RU" i="1" dirty="0" smtClean="0"/>
              <a:t>лось – лосиха – лосёнок (лосята);</a:t>
            </a:r>
            <a:endParaRPr lang="ru-RU" dirty="0" smtClean="0"/>
          </a:p>
          <a:p>
            <a:r>
              <a:rPr lang="ru-RU" dirty="0" smtClean="0"/>
              <a:t>Медвежья семья: </a:t>
            </a:r>
            <a:r>
              <a:rPr lang="ru-RU" i="1" dirty="0" smtClean="0"/>
              <a:t>медведь-медведица-медвежонок (медвежата);</a:t>
            </a:r>
            <a:endParaRPr lang="ru-RU" dirty="0" smtClean="0"/>
          </a:p>
          <a:p>
            <a:r>
              <a:rPr lang="ru-RU" dirty="0" smtClean="0"/>
              <a:t>Кабанья семья: </a:t>
            </a:r>
            <a:r>
              <a:rPr lang="ru-RU" i="1" dirty="0" smtClean="0"/>
              <a:t>кабан-кабаниха-кабаненок (кабанята);</a:t>
            </a:r>
            <a:endParaRPr lang="ru-RU" dirty="0" smtClean="0"/>
          </a:p>
          <a:p>
            <a:r>
              <a:rPr lang="ru-RU" dirty="0" smtClean="0"/>
              <a:t>Лисья семья: </a:t>
            </a:r>
            <a:r>
              <a:rPr lang="ru-RU" i="1" dirty="0" smtClean="0"/>
              <a:t>лис – лисица – лисёнок (лисята);</a:t>
            </a:r>
            <a:endParaRPr lang="ru-RU" dirty="0" smtClean="0"/>
          </a:p>
          <a:p>
            <a:r>
              <a:rPr lang="ru-RU" dirty="0" smtClean="0"/>
              <a:t>Заячья семья: </a:t>
            </a:r>
            <a:r>
              <a:rPr lang="ru-RU" i="1" dirty="0" smtClean="0"/>
              <a:t>заяц-зайчиха-зайчонок (зайчата);</a:t>
            </a:r>
            <a:endParaRPr lang="ru-RU" dirty="0" smtClean="0"/>
          </a:p>
          <a:p>
            <a:r>
              <a:rPr lang="ru-RU" dirty="0" smtClean="0"/>
              <a:t>Утиная семья: </a:t>
            </a:r>
            <a:r>
              <a:rPr lang="ru-RU" i="1" dirty="0" smtClean="0"/>
              <a:t>утка – селезень – утенок ( утята);</a:t>
            </a:r>
            <a:endParaRPr lang="ru-RU" dirty="0" smtClean="0"/>
          </a:p>
          <a:p>
            <a:r>
              <a:rPr lang="ru-RU" dirty="0" smtClean="0"/>
              <a:t>Гусиная семья: </a:t>
            </a:r>
            <a:r>
              <a:rPr lang="ru-RU" i="1" dirty="0" smtClean="0"/>
              <a:t>гусыня – гусь – гусенок (гусята) ;</a:t>
            </a:r>
            <a:endParaRPr lang="ru-RU" dirty="0" smtClean="0"/>
          </a:p>
          <a:p>
            <a:r>
              <a:rPr lang="ru-RU" dirty="0" smtClean="0"/>
              <a:t>Грачиная семья: </a:t>
            </a:r>
            <a:r>
              <a:rPr lang="ru-RU" i="1" dirty="0" smtClean="0"/>
              <a:t>грач – </a:t>
            </a:r>
            <a:r>
              <a:rPr lang="ru-RU" i="1" dirty="0" err="1" smtClean="0"/>
              <a:t>грачиха</a:t>
            </a:r>
            <a:r>
              <a:rPr lang="ru-RU" i="1" dirty="0" smtClean="0"/>
              <a:t> – грачонок (грачата);</a:t>
            </a:r>
            <a:endParaRPr lang="ru-RU" dirty="0" smtClean="0"/>
          </a:p>
          <a:p>
            <a:pPr>
              <a:buNone/>
            </a:pPr>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42918"/>
            <a:ext cx="8229600" cy="774720"/>
          </a:xfrm>
        </p:spPr>
        <p:txBody>
          <a:bodyPr>
            <a:normAutofit fontScale="90000"/>
          </a:bodyPr>
          <a:lstStyle/>
          <a:p>
            <a:r>
              <a:rPr lang="ru-RU" sz="2000" dirty="0" smtClean="0"/>
              <a:t>Согласование существительных с числительными </a:t>
            </a:r>
            <a:r>
              <a:rPr lang="ru-RU" sz="2000" b="1" i="1" dirty="0" smtClean="0"/>
              <a:t>«Сосчитай детёнышей».</a:t>
            </a:r>
            <a:r>
              <a:rPr lang="ru-RU" sz="2000" dirty="0" smtClean="0"/>
              <a:t/>
            </a:r>
            <a:br>
              <a:rPr lang="ru-RU" sz="2000" dirty="0" smtClean="0"/>
            </a:br>
            <a:r>
              <a:rPr lang="ru-RU" sz="2000" i="1" dirty="0" smtClean="0"/>
              <a:t>(«один медвежонок, два медвежонка, три медвежонка, четыре медвежонка, пять медвежат»</a:t>
            </a:r>
            <a:r>
              <a:rPr lang="ru-RU" sz="2000" dirty="0" smtClean="0"/>
              <a:t> (зайчонок, ежонок, лисенок, утенок, гусенок, скворчонок)</a:t>
            </a:r>
            <a:r>
              <a:rPr lang="ru-RU" dirty="0" smtClean="0"/>
              <a:t/>
            </a:r>
            <a:br>
              <a:rPr lang="ru-RU" dirty="0" smtClean="0"/>
            </a:br>
            <a:endParaRPr lang="ru-RU" dirty="0"/>
          </a:p>
        </p:txBody>
      </p:sp>
      <p:pic>
        <p:nvPicPr>
          <p:cNvPr id="17410" name="Picture 2"/>
          <p:cNvPicPr>
            <a:picLocks noGrp="1" noChangeAspect="1" noChangeArrowheads="1"/>
          </p:cNvPicPr>
          <p:nvPr>
            <p:ph idx="1"/>
          </p:nvPr>
        </p:nvPicPr>
        <p:blipFill>
          <a:blip r:embed="rId2"/>
          <a:srcRect/>
          <a:stretch>
            <a:fillRect/>
          </a:stretch>
        </p:blipFill>
        <p:spPr bwMode="auto">
          <a:xfrm>
            <a:off x="785786" y="1214422"/>
            <a:ext cx="7358114" cy="5522682"/>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28600" y="402342"/>
            <a:ext cx="1600200" cy="285750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929058" y="428604"/>
            <a:ext cx="1553624" cy="2669468"/>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828800" y="364242"/>
            <a:ext cx="1901345" cy="2895600"/>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72132" y="785794"/>
            <a:ext cx="1608298" cy="2357454"/>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215206" y="642919"/>
            <a:ext cx="1928794" cy="2406012"/>
          </a:xfrm>
          <a:prstGeom prst="rect">
            <a:avLst/>
          </a:prstGeom>
        </p:spPr>
      </p:pic>
      <p:pic>
        <p:nvPicPr>
          <p:cNvPr id="9" name="Рисунок 8"/>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28600" y="3810000"/>
            <a:ext cx="1600200" cy="2857500"/>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424074" y="3546348"/>
            <a:ext cx="1185672" cy="3121152"/>
          </a:xfrm>
          <a:prstGeom prst="rect">
            <a:avLst/>
          </a:prstGeom>
        </p:spPr>
      </p:pic>
      <p:pic>
        <p:nvPicPr>
          <p:cNvPr id="11" name="Рисунок 10"/>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7315201" y="3700072"/>
            <a:ext cx="1676400" cy="2813703"/>
          </a:xfrm>
          <a:prstGeom prst="rect">
            <a:avLst/>
          </a:prstGeom>
        </p:spPr>
      </p:pic>
      <p:pic>
        <p:nvPicPr>
          <p:cNvPr id="12" name="Рисунок 11"/>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5715000" y="3810000"/>
            <a:ext cx="1828800" cy="2692099"/>
          </a:xfrm>
          <a:prstGeom prst="rect">
            <a:avLst/>
          </a:prstGeom>
        </p:spPr>
      </p:pic>
      <p:pic>
        <p:nvPicPr>
          <p:cNvPr id="13" name="Рисунок 12"/>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1676400" y="3700072"/>
            <a:ext cx="2747674" cy="2813703"/>
          </a:xfrm>
          <a:prstGeom prst="rect">
            <a:avLst/>
          </a:prstGeom>
        </p:spPr>
      </p:pic>
      <p:sp>
        <p:nvSpPr>
          <p:cNvPr id="14" name="TextBox 13"/>
          <p:cNvSpPr txBox="1"/>
          <p:nvPr/>
        </p:nvSpPr>
        <p:spPr>
          <a:xfrm>
            <a:off x="3500430" y="0"/>
            <a:ext cx="3704925" cy="369332"/>
          </a:xfrm>
          <a:prstGeom prst="rect">
            <a:avLst/>
          </a:prstGeom>
          <a:noFill/>
        </p:spPr>
        <p:txBody>
          <a:bodyPr wrap="square" rtlCol="0">
            <a:spAutoFit/>
          </a:bodyPr>
          <a:lstStyle/>
          <a:p>
            <a:r>
              <a:rPr lang="ru-RU" dirty="0" smtClean="0"/>
              <a:t>Составьте слово по первым буквам. </a:t>
            </a:r>
            <a:endParaRPr lang="ru-R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7158" y="857232"/>
            <a:ext cx="8229600" cy="4525963"/>
          </a:xfrm>
        </p:spPr>
        <p:txBody>
          <a:bodyPr>
            <a:normAutofit/>
          </a:bodyPr>
          <a:lstStyle/>
          <a:p>
            <a:pPr fontAlgn="t"/>
            <a:r>
              <a:rPr lang="ru-RU" sz="5400" b="1" dirty="0" smtClean="0"/>
              <a:t>ПОЧ                              КИ</a:t>
            </a:r>
          </a:p>
          <a:p>
            <a:pPr fontAlgn="t"/>
            <a:r>
              <a:rPr lang="ru-RU" sz="5400" b="1" dirty="0" smtClean="0"/>
              <a:t>ВЕС                               НА</a:t>
            </a:r>
          </a:p>
          <a:p>
            <a:pPr fontAlgn="t"/>
            <a:r>
              <a:rPr lang="ru-RU" sz="5400" b="1" dirty="0" smtClean="0"/>
              <a:t>ПТИ                              ЦЫ</a:t>
            </a:r>
          </a:p>
          <a:p>
            <a:endParaRPr lang="ru-RU" dirty="0"/>
          </a:p>
        </p:txBody>
      </p:sp>
      <p:sp>
        <p:nvSpPr>
          <p:cNvPr id="4" name="TextBox 3"/>
          <p:cNvSpPr txBox="1"/>
          <p:nvPr/>
        </p:nvSpPr>
        <p:spPr>
          <a:xfrm>
            <a:off x="1071538" y="285728"/>
            <a:ext cx="6715172" cy="461665"/>
          </a:xfrm>
          <a:prstGeom prst="rect">
            <a:avLst/>
          </a:prstGeom>
          <a:noFill/>
        </p:spPr>
        <p:txBody>
          <a:bodyPr wrap="square" rtlCol="0">
            <a:spAutoFit/>
          </a:bodyPr>
          <a:lstStyle/>
          <a:p>
            <a:r>
              <a:rPr lang="ru-RU" sz="2400" dirty="0" smtClean="0"/>
              <a:t>ПРОЧИТАЙ И ПОСЧИТАЙ КОЛИЧЕСТВО СЛОГОВ.</a:t>
            </a:r>
            <a:endParaRPr lang="ru-RU"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sp>
        <p:nvSpPr>
          <p:cNvPr id="7" name="Прямоугольник 6"/>
          <p:cNvSpPr/>
          <p:nvPr/>
        </p:nvSpPr>
        <p:spPr>
          <a:xfrm>
            <a:off x="2286000" y="1143000"/>
            <a:ext cx="6019800" cy="630942"/>
          </a:xfrm>
          <a:prstGeom prst="rect">
            <a:avLst/>
          </a:prstGeom>
        </p:spPr>
        <p:txBody>
          <a:bodyPr wrap="square">
            <a:spAutoFit/>
          </a:bodyPr>
          <a:lstStyle/>
          <a:p>
            <a:endParaRPr lang="ru-RU" sz="3500" b="1" dirty="0"/>
          </a:p>
        </p:txBody>
      </p:sp>
      <p:pic>
        <p:nvPicPr>
          <p:cNvPr id="5" name="Рисунок 4"/>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xmlns="" val="137339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xmlns="" val="1970645155"/>
              </p:ext>
            </p:extLst>
          </p:nvPr>
        </p:nvGraphicFramePr>
        <p:xfrm>
          <a:off x="228600" y="2209800"/>
          <a:ext cx="4114800" cy="1066800"/>
        </p:xfrm>
        <a:graphic>
          <a:graphicData uri="http://schemas.openxmlformats.org/drawingml/2006/table">
            <a:tbl>
              <a:tblPr firstRow="1" bandRow="1">
                <a:tableStyleId>{5940675A-B579-460E-94D1-54222C63F5DA}</a:tableStyleId>
              </a:tblPr>
              <a:tblGrid>
                <a:gridCol w="1028700"/>
                <a:gridCol w="1028700"/>
                <a:gridCol w="1028700"/>
                <a:gridCol w="1028700"/>
              </a:tblGrid>
              <a:tr h="1066800">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dirty="0"/>
                    </a:p>
                  </a:txBody>
                  <a:tcPr/>
                </a:tc>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xmlns="" val="1297937460"/>
              </p:ext>
            </p:extLst>
          </p:nvPr>
        </p:nvGraphicFramePr>
        <p:xfrm>
          <a:off x="152400" y="5638800"/>
          <a:ext cx="4267200" cy="914400"/>
        </p:xfrm>
        <a:graphic>
          <a:graphicData uri="http://schemas.openxmlformats.org/drawingml/2006/table">
            <a:tbl>
              <a:tblPr firstRow="1" bandRow="1">
                <a:tableStyleId>{5940675A-B579-460E-94D1-54222C63F5DA}</a:tableStyleId>
              </a:tblPr>
              <a:tblGrid>
                <a:gridCol w="853440"/>
                <a:gridCol w="853440"/>
                <a:gridCol w="853440"/>
                <a:gridCol w="853440"/>
                <a:gridCol w="853440"/>
              </a:tblGrid>
              <a:tr h="914400">
                <a:tc>
                  <a:txBody>
                    <a:bodyPr/>
                    <a:lstStyle/>
                    <a:p>
                      <a:endParaRPr lang="ru-RU" dirty="0"/>
                    </a:p>
                  </a:txBody>
                  <a:tcPr/>
                </a:tc>
                <a:tc>
                  <a:txBody>
                    <a:bodyPr/>
                    <a:lstStyle/>
                    <a:p>
                      <a:endParaRPr lang="ru-RU"/>
                    </a:p>
                  </a:txBody>
                  <a:tcPr/>
                </a:tc>
                <a:tc>
                  <a:txBody>
                    <a:bodyPr/>
                    <a:lstStyle/>
                    <a:p>
                      <a:endParaRPr lang="ru-RU" dirty="0"/>
                    </a:p>
                  </a:txBody>
                  <a:tcPr/>
                </a:tc>
                <a:tc>
                  <a:txBody>
                    <a:bodyPr/>
                    <a:lstStyle/>
                    <a:p>
                      <a:endParaRPr lang="ru-RU" dirty="0"/>
                    </a:p>
                  </a:txBody>
                  <a:tcPr/>
                </a:tc>
                <a:tc>
                  <a:txBody>
                    <a:bodyPr/>
                    <a:lstStyle/>
                    <a:p>
                      <a:endParaRPr lang="ru-RU" dirty="0"/>
                    </a:p>
                  </a:txBody>
                  <a:tcPr/>
                </a:tc>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xmlns="" val="3678068544"/>
              </p:ext>
            </p:extLst>
          </p:nvPr>
        </p:nvGraphicFramePr>
        <p:xfrm>
          <a:off x="4800600" y="2209800"/>
          <a:ext cx="4114800" cy="990600"/>
        </p:xfrm>
        <a:graphic>
          <a:graphicData uri="http://schemas.openxmlformats.org/drawingml/2006/table">
            <a:tbl>
              <a:tblPr firstRow="1" bandRow="1">
                <a:tableStyleId>{5940675A-B579-460E-94D1-54222C63F5DA}</a:tableStyleId>
              </a:tblPr>
              <a:tblGrid>
                <a:gridCol w="822960"/>
                <a:gridCol w="822960"/>
                <a:gridCol w="822960"/>
                <a:gridCol w="822960"/>
                <a:gridCol w="822960"/>
              </a:tblGrid>
              <a:tr h="990600">
                <a:tc>
                  <a:txBody>
                    <a:bodyPr/>
                    <a:lstStyle/>
                    <a:p>
                      <a:endParaRPr lang="ru-RU" dirty="0"/>
                    </a:p>
                  </a:txBody>
                  <a:tcPr/>
                </a:tc>
                <a:tc>
                  <a:txBody>
                    <a:bodyPr/>
                    <a:lstStyle/>
                    <a:p>
                      <a:endParaRPr lang="ru-RU" dirty="0"/>
                    </a:p>
                  </a:txBody>
                  <a:tcPr/>
                </a:tc>
                <a:tc>
                  <a:txBody>
                    <a:bodyPr/>
                    <a:lstStyle/>
                    <a:p>
                      <a:endParaRPr lang="ru-RU" dirty="0"/>
                    </a:p>
                  </a:txBody>
                  <a:tcPr/>
                </a:tc>
                <a:tc>
                  <a:txBody>
                    <a:bodyPr/>
                    <a:lstStyle/>
                    <a:p>
                      <a:endParaRPr lang="ru-RU"/>
                    </a:p>
                  </a:txBody>
                  <a:tcPr/>
                </a:tc>
                <a:tc>
                  <a:txBody>
                    <a:bodyPr/>
                    <a:lstStyle/>
                    <a:p>
                      <a:endParaRPr lang="ru-RU" dirty="0"/>
                    </a:p>
                  </a:txBody>
                  <a:tcPr/>
                </a:tc>
              </a:tr>
            </a:tbl>
          </a:graphicData>
        </a:graphic>
      </p:graphicFrame>
      <p:pic>
        <p:nvPicPr>
          <p:cNvPr id="7" name="Рисунок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71600" y="171450"/>
            <a:ext cx="1447800" cy="1809750"/>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47555" y="171450"/>
            <a:ext cx="1990725" cy="1809750"/>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43000" y="3637014"/>
            <a:ext cx="2362200" cy="1885950"/>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09417" y="3637014"/>
            <a:ext cx="2667000" cy="1885950"/>
          </a:xfrm>
          <a:prstGeom prst="rect">
            <a:avLst/>
          </a:prstGeom>
        </p:spPr>
      </p:pic>
      <p:graphicFrame>
        <p:nvGraphicFramePr>
          <p:cNvPr id="11" name="Таблица 10"/>
          <p:cNvGraphicFramePr>
            <a:graphicFrameLocks noGrp="1"/>
          </p:cNvGraphicFramePr>
          <p:nvPr>
            <p:extLst>
              <p:ext uri="{D42A27DB-BD31-4B8C-83A1-F6EECF244321}">
                <p14:modId xmlns:p14="http://schemas.microsoft.com/office/powerpoint/2010/main" xmlns="" val="3402303880"/>
              </p:ext>
            </p:extLst>
          </p:nvPr>
        </p:nvGraphicFramePr>
        <p:xfrm>
          <a:off x="4876800" y="5638800"/>
          <a:ext cx="4038600" cy="914400"/>
        </p:xfrm>
        <a:graphic>
          <a:graphicData uri="http://schemas.openxmlformats.org/drawingml/2006/table">
            <a:tbl>
              <a:tblPr firstRow="1" bandRow="1">
                <a:tableStyleId>{5940675A-B579-460E-94D1-54222C63F5DA}</a:tableStyleId>
              </a:tblPr>
              <a:tblGrid>
                <a:gridCol w="1009650"/>
                <a:gridCol w="1009650"/>
                <a:gridCol w="1009650"/>
                <a:gridCol w="1009650"/>
              </a:tblGrid>
              <a:tr h="914400">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dirty="0"/>
                    </a:p>
                  </a:txBody>
                  <a:tcPr/>
                </a:tc>
              </a:tr>
            </a:tbl>
          </a:graphicData>
        </a:graphic>
      </p:graphicFrame>
      <p:sp>
        <p:nvSpPr>
          <p:cNvPr id="12" name="TextBox 11"/>
          <p:cNvSpPr txBox="1"/>
          <p:nvPr/>
        </p:nvSpPr>
        <p:spPr>
          <a:xfrm>
            <a:off x="3286116" y="214290"/>
            <a:ext cx="3237296" cy="646331"/>
          </a:xfrm>
          <a:prstGeom prst="rect">
            <a:avLst/>
          </a:prstGeom>
          <a:noFill/>
        </p:spPr>
        <p:txBody>
          <a:bodyPr wrap="none" rtlCol="0">
            <a:spAutoFit/>
          </a:bodyPr>
          <a:lstStyle/>
          <a:p>
            <a:r>
              <a:rPr lang="ru-RU" dirty="0" err="1" smtClean="0"/>
              <a:t>Звуко</a:t>
            </a:r>
            <a:r>
              <a:rPr lang="ru-RU" dirty="0" smtClean="0"/>
              <a:t>- буквенный анализ слов.</a:t>
            </a:r>
          </a:p>
          <a:p>
            <a:endParaRPr lang="ru-RU"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357158" y="142852"/>
            <a:ext cx="8643998" cy="6482999"/>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4857760"/>
            <a:ext cx="8229600" cy="2197097"/>
          </a:xfrm>
        </p:spPr>
        <p:txBody>
          <a:bodyPr>
            <a:normAutofit fontScale="55000" lnSpcReduction="20000"/>
          </a:bodyPr>
          <a:lstStyle/>
          <a:p>
            <a:r>
              <a:rPr lang="ru-RU" dirty="0" smtClean="0"/>
              <a:t>Наступила Весна. Весной солнце светит ярко. День становится длиннее, ночь короче. Весной снег растаял, появились ручейки. Дети пускают кораблики по ручейкам. На проталине выросли подснежники. Весной вырастает трава. Деревья проснулись от зимнего сна. На них появляются почки и потом вырастают листочки. Возвращаются перелётные птицы из теплых стран. Ласточка прилетает самой последней. Весной отмечают Масленицу. Я люблю весну, потому что вокруг много цветов, можно много гулять на улице, есть много праздников и у меня радостное настроение.</a:t>
            </a:r>
            <a:endParaRPr lang="ru-RU" dirty="0"/>
          </a:p>
        </p:txBody>
      </p:sp>
      <p:pic>
        <p:nvPicPr>
          <p:cNvPr id="4"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5984" y="3071810"/>
            <a:ext cx="1451539" cy="1242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4778" y="251337"/>
            <a:ext cx="1584960" cy="11773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57356" y="214290"/>
            <a:ext cx="1913351" cy="14631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57158" y="3143248"/>
            <a:ext cx="1517268" cy="12943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10"/>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57158" y="1928802"/>
            <a:ext cx="1500198" cy="11514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11"/>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286248" y="214291"/>
            <a:ext cx="1868379" cy="14287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429124" y="1785926"/>
            <a:ext cx="1643074" cy="12796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Рисунок 1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071670" y="1785926"/>
            <a:ext cx="1689299" cy="1270423"/>
          </a:xfrm>
          <a:prstGeom prst="rect">
            <a:avLst/>
          </a:prstGeom>
        </p:spPr>
      </p:pic>
      <p:pic>
        <p:nvPicPr>
          <p:cNvPr id="13" name="Picture 4"/>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500562" y="3214686"/>
            <a:ext cx="1418212" cy="9906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286000" y="1143000"/>
            <a:ext cx="6019800" cy="630942"/>
          </a:xfrm>
          <a:prstGeom prst="rect">
            <a:avLst/>
          </a:prstGeom>
        </p:spPr>
        <p:txBody>
          <a:bodyPr wrap="square">
            <a:spAutoFit/>
          </a:bodyPr>
          <a:lstStyle/>
          <a:p>
            <a:endParaRPr lang="ru-RU" sz="3500" b="1" dirty="0">
              <a:solidFill>
                <a:prstClr val="black"/>
              </a:solidFill>
            </a:endParaRPr>
          </a:p>
        </p:txBody>
      </p:sp>
      <p:pic>
        <p:nvPicPr>
          <p:cNvPr id="11" name="Рисунок 10"/>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057077" y="0"/>
            <a:ext cx="5029845" cy="6858000"/>
          </a:xfrm>
          <a:prstGeom prst="rect">
            <a:avLst/>
          </a:prstGeom>
        </p:spPr>
      </p:pic>
      <p:sp>
        <p:nvSpPr>
          <p:cNvPr id="6" name="TextBox 5"/>
          <p:cNvSpPr txBox="1"/>
          <p:nvPr/>
        </p:nvSpPr>
        <p:spPr>
          <a:xfrm>
            <a:off x="0" y="285728"/>
            <a:ext cx="2714644" cy="369332"/>
          </a:xfrm>
          <a:prstGeom prst="rect">
            <a:avLst/>
          </a:prstGeom>
          <a:noFill/>
        </p:spPr>
        <p:txBody>
          <a:bodyPr wrap="square" rtlCol="0">
            <a:spAutoFit/>
          </a:bodyPr>
          <a:lstStyle/>
          <a:p>
            <a:r>
              <a:rPr lang="ru-RU" dirty="0" smtClean="0"/>
              <a:t>СПАСИБО ЗА ВНИМАНИЕ!</a:t>
            </a:r>
            <a:endParaRPr lang="ru-RU" dirty="0"/>
          </a:p>
        </p:txBody>
      </p:sp>
    </p:spTree>
    <p:extLst>
      <p:ext uri="{BB962C8B-B14F-4D97-AF65-F5344CB8AC3E}">
        <p14:creationId xmlns:p14="http://schemas.microsoft.com/office/powerpoint/2010/main" xmlns="" val="34705586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bwMode="auto">
          <a:xfrm>
            <a:off x="642910" y="571480"/>
            <a:ext cx="8253369" cy="5357850"/>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l="21308" t="20519" r="23645" b="5296"/>
          <a:stretch>
            <a:fillRect/>
          </a:stretch>
        </p:blipFill>
        <p:spPr bwMode="auto">
          <a:xfrm>
            <a:off x="142844" y="0"/>
            <a:ext cx="8858312" cy="6715172"/>
          </a:xfrm>
          <a:prstGeom prst="rect">
            <a:avLst/>
          </a:prstGeom>
          <a:noFill/>
          <a:ln w="9525">
            <a:noFill/>
            <a:miter lim="800000"/>
            <a:headEnd/>
            <a:tailEnd/>
          </a:ln>
          <a:effectLst/>
        </p:spPr>
      </p:pic>
      <p:pic>
        <p:nvPicPr>
          <p:cNvPr id="1026" name="Picture 2" descr="C:\Users\Пк\Downloads\qnGNLMuO4TE.jpg"/>
          <p:cNvPicPr>
            <a:picLocks noChangeAspect="1" noChangeArrowheads="1"/>
          </p:cNvPicPr>
          <p:nvPr/>
        </p:nvPicPr>
        <p:blipFill>
          <a:blip r:embed="rId3"/>
          <a:srcRect/>
          <a:stretch>
            <a:fillRect/>
          </a:stretch>
        </p:blipFill>
        <p:spPr bwMode="auto">
          <a:xfrm>
            <a:off x="285720" y="1928802"/>
            <a:ext cx="8385326" cy="4714884"/>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rcRect l="18037" t="15152" r="23365" b="13819"/>
          <a:stretch>
            <a:fillRect/>
          </a:stretch>
        </p:blipFill>
        <p:spPr bwMode="auto">
          <a:xfrm>
            <a:off x="-1" y="0"/>
            <a:ext cx="9115453" cy="6215082"/>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srcRect l="18037" t="15152" r="21589" b="4349"/>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srcRect l="18925" t="15152" r="22477" b="5927"/>
          <a:stretch>
            <a:fillRect/>
          </a:stretch>
        </p:blipFill>
        <p:spPr bwMode="auto">
          <a:xfrm>
            <a:off x="0" y="0"/>
            <a:ext cx="9052560" cy="68580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srcRect l="18037" t="15152" r="22477" b="5927"/>
          <a:stretch>
            <a:fillRect/>
          </a:stretch>
        </p:blipFill>
        <p:spPr bwMode="auto">
          <a:xfrm>
            <a:off x="0" y="0"/>
            <a:ext cx="9189720" cy="68580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srcRect l="18037" t="15152" r="21589" b="5927"/>
          <a:stretch>
            <a:fillRect/>
          </a:stretch>
        </p:blipFill>
        <p:spPr bwMode="auto">
          <a:xfrm>
            <a:off x="0" y="-1"/>
            <a:ext cx="9144000" cy="6723529"/>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405</TotalTime>
  <Words>145</Words>
  <Application>Microsoft Office PowerPoint</Application>
  <PresentationFormat>Экран (4:3)</PresentationFormat>
  <Paragraphs>26</Paragraphs>
  <Slides>25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Тема Office</vt:lpstr>
      <vt:lpstr> «Весна. Животные весной».</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Согласование существительных с числительными «Сосчитай детёнышей». («один медвежонок, два медвежонка, три медвежонка, четыре медвежонка, пять медвежат» (зайчонок, ежонок, лисенок, утенок, гусенок, скворчонок) </vt:lpstr>
      <vt:lpstr>Слайд 19</vt:lpstr>
      <vt:lpstr>Слайд 20</vt:lpstr>
      <vt:lpstr>Слайд 21</vt:lpstr>
      <vt:lpstr>Слайд 22</vt:lpstr>
      <vt:lpstr>Слайд 23</vt:lpstr>
      <vt:lpstr>Слайд 24</vt:lpstr>
      <vt:lpstr>Слайд 25</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Uzer</cp:lastModifiedBy>
  <cp:revision>26</cp:revision>
  <dcterms:created xsi:type="dcterms:W3CDTF">2021-03-28T06:45:14Z</dcterms:created>
  <dcterms:modified xsi:type="dcterms:W3CDTF">2022-04-17T08:42:50Z</dcterms:modified>
</cp:coreProperties>
</file>