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81" r:id="rId3"/>
    <p:sldId id="283" r:id="rId4"/>
    <p:sldId id="276" r:id="rId5"/>
    <p:sldId id="256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8" r:id="rId24"/>
    <p:sldId id="279" r:id="rId25"/>
    <p:sldId id="280" r:id="rId26"/>
    <p:sldId id="277" r:id="rId27"/>
    <p:sldId id="284" r:id="rId28"/>
    <p:sldId id="275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484A33"/>
    <a:srgbClr val="79051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2F9E4-C4E4-4193-8474-A41EA7AEA36F}" type="datetimeFigureOut">
              <a:rPr lang="ru-RU" smtClean="0"/>
              <a:pPr/>
              <a:t>17.04.2022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C1C4B-4609-45F3-BDE6-808C14FD34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9688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2F9E4-C4E4-4193-8474-A41EA7AEA36F}" type="datetimeFigureOut">
              <a:rPr lang="ru-RU" smtClean="0"/>
              <a:pPr/>
              <a:t>17.04.2022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C1C4B-4609-45F3-BDE6-808C14FD34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56718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2F9E4-C4E4-4193-8474-A41EA7AEA36F}" type="datetimeFigureOut">
              <a:rPr lang="ru-RU" smtClean="0"/>
              <a:pPr/>
              <a:t>17.04.2022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C1C4B-4609-45F3-BDE6-808C14FD34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73403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2F9E4-C4E4-4193-8474-A41EA7AEA36F}" type="datetimeFigureOut">
              <a:rPr lang="ru-RU" smtClean="0"/>
              <a:pPr/>
              <a:t>17.04.2022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C1C4B-4609-45F3-BDE6-808C14FD34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3520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2F9E4-C4E4-4193-8474-A41EA7AEA36F}" type="datetimeFigureOut">
              <a:rPr lang="ru-RU" smtClean="0"/>
              <a:pPr/>
              <a:t>17.04.2022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C1C4B-4609-45F3-BDE6-808C14FD34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6849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2F9E4-C4E4-4193-8474-A41EA7AEA36F}" type="datetimeFigureOut">
              <a:rPr lang="ru-RU" smtClean="0"/>
              <a:pPr/>
              <a:t>17.04.2022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C1C4B-4609-45F3-BDE6-808C14FD34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47465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2F9E4-C4E4-4193-8474-A41EA7AEA36F}" type="datetimeFigureOut">
              <a:rPr lang="ru-RU" smtClean="0"/>
              <a:pPr/>
              <a:t>17.04.2022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C1C4B-4609-45F3-BDE6-808C14FD34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17142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2F9E4-C4E4-4193-8474-A41EA7AEA36F}" type="datetimeFigureOut">
              <a:rPr lang="ru-RU" smtClean="0"/>
              <a:pPr/>
              <a:t>17.04.2022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C1C4B-4609-45F3-BDE6-808C14FD34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53309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2F9E4-C4E4-4193-8474-A41EA7AEA36F}" type="datetimeFigureOut">
              <a:rPr lang="ru-RU" smtClean="0"/>
              <a:pPr/>
              <a:t>17.04.2022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C1C4B-4609-45F3-BDE6-808C14FD34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84086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2F9E4-C4E4-4193-8474-A41EA7AEA36F}" type="datetimeFigureOut">
              <a:rPr lang="ru-RU" smtClean="0"/>
              <a:pPr/>
              <a:t>17.04.2022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C1C4B-4609-45F3-BDE6-808C14FD34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95765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2F9E4-C4E4-4193-8474-A41EA7AEA36F}" type="datetimeFigureOut">
              <a:rPr lang="ru-RU" smtClean="0"/>
              <a:pPr/>
              <a:t>17.04.2022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C1C4B-4609-45F3-BDE6-808C14FD34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67483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C2F9E4-C4E4-4193-8474-A41EA7AEA36F}" type="datetimeFigureOut">
              <a:rPr lang="ru-RU" smtClean="0"/>
              <a:pPr/>
              <a:t>17.04.2022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0C1C4B-4609-45F3-BDE6-808C14FD34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2755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slide" Target="slide13.xml"/><Relationship Id="rId4" Type="http://schemas.openxmlformats.org/officeDocument/2006/relationships/slide" Target="slide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7" Type="http://schemas.openxmlformats.org/officeDocument/2006/relationships/slide" Target="slide1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5" Type="http://schemas.openxmlformats.org/officeDocument/2006/relationships/slide" Target="slide20.xml"/><Relationship Id="rId4" Type="http://schemas.openxmlformats.org/officeDocument/2006/relationships/slide" Target="slide2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akprosto.ru/kak-914060-chto-takoe-sinkveyn-i-kak-ego-sostavlyat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5.xml"/><Relationship Id="rId5" Type="http://schemas.openxmlformats.org/officeDocument/2006/relationships/slide" Target="slide10.xml"/><Relationship Id="rId4" Type="http://schemas.openxmlformats.org/officeDocument/2006/relationships/slide" Target="slide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9.xml"/><Relationship Id="rId4" Type="http://schemas.openxmlformats.org/officeDocument/2006/relationships/slide" Target="slide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0-tub-ru.yandex.net/i?id=ca06ee8e0aeaa49ddbf9483ea9fbfe70&amp;ref=rim&amp;n=33&amp;w=300&amp;h=2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285728"/>
            <a:ext cx="7772400" cy="3240359"/>
          </a:xfrm>
        </p:spPr>
        <p:txBody>
          <a:bodyPr>
            <a:normAutofit fontScale="90000"/>
          </a:bodyPr>
          <a:lstStyle/>
          <a:p>
            <a:r>
              <a:rPr lang="ru-RU" sz="2000" dirty="0">
                <a:solidFill>
                  <a:srgbClr val="008000"/>
                </a:solidFill>
              </a:rPr>
              <a:t/>
            </a:r>
            <a:br>
              <a:rPr lang="ru-RU" sz="2000" dirty="0">
                <a:solidFill>
                  <a:srgbClr val="008000"/>
                </a:solidFill>
              </a:rPr>
            </a:br>
            <a:r>
              <a:rPr lang="ru-RU" sz="2400" dirty="0" smtClean="0"/>
              <a:t>Презентация логопедического занятия в </a:t>
            </a:r>
            <a:br>
              <a:rPr lang="ru-RU" sz="2400" dirty="0" smtClean="0"/>
            </a:br>
            <a:r>
              <a:rPr lang="ru-RU" sz="2400" dirty="0" smtClean="0"/>
              <a:t> подготовительной к школе логогруппе.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4800" b="1" dirty="0" smtClean="0">
                <a:solidFill>
                  <a:srgbClr val="7030A0"/>
                </a:solidFill>
              </a:rPr>
              <a:t>Лексическая тема:</a:t>
            </a:r>
            <a:r>
              <a:rPr lang="ru-RU" sz="4800" dirty="0" smtClean="0">
                <a:solidFill>
                  <a:srgbClr val="7030A0"/>
                </a:solidFill>
              </a:rPr>
              <a:t/>
            </a:r>
            <a:br>
              <a:rPr lang="ru-RU" sz="4800" dirty="0" smtClean="0">
                <a:solidFill>
                  <a:srgbClr val="7030A0"/>
                </a:solidFill>
              </a:rPr>
            </a:br>
            <a:r>
              <a:rPr lang="ru-RU" sz="4800" dirty="0" smtClean="0">
                <a:solidFill>
                  <a:srgbClr val="7030A0"/>
                </a:solidFill>
              </a:rPr>
              <a:t>«Детям </a:t>
            </a:r>
            <a:r>
              <a:rPr lang="ru-RU" sz="4800" dirty="0">
                <a:solidFill>
                  <a:srgbClr val="7030A0"/>
                </a:solidFill>
              </a:rPr>
              <a:t>о </a:t>
            </a:r>
            <a:r>
              <a:rPr lang="ru-RU" sz="4800">
                <a:solidFill>
                  <a:srgbClr val="7030A0"/>
                </a:solidFill>
              </a:rPr>
              <a:t>весне</a:t>
            </a:r>
            <a:r>
              <a:rPr lang="ru-RU" sz="4800" smtClean="0">
                <a:solidFill>
                  <a:srgbClr val="7030A0"/>
                </a:solidFill>
              </a:rPr>
              <a:t>».</a:t>
            </a:r>
            <a:r>
              <a:rPr lang="ru-RU" sz="4800" dirty="0">
                <a:solidFill>
                  <a:srgbClr val="7030A0"/>
                </a:solidFill>
              </a:rPr>
              <a:t/>
            </a:r>
            <a:br>
              <a:rPr lang="ru-RU" sz="4800" dirty="0">
                <a:solidFill>
                  <a:srgbClr val="7030A0"/>
                </a:solidFill>
              </a:rPr>
            </a:br>
            <a:endParaRPr lang="ru-RU" sz="4800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7694" y="4653136"/>
            <a:ext cx="6948721" cy="648072"/>
          </a:xfrm>
        </p:spPr>
        <p:txBody>
          <a:bodyPr>
            <a:noAutofit/>
          </a:bodyPr>
          <a:lstStyle/>
          <a:p>
            <a:pPr algn="r"/>
            <a:r>
              <a:rPr lang="ru-RU" sz="2000" dirty="0">
                <a:solidFill>
                  <a:srgbClr val="008000"/>
                </a:solidFill>
              </a:rPr>
              <a:t>Подготовила: </a:t>
            </a:r>
            <a:endParaRPr lang="ru-RU" sz="2000" dirty="0" smtClean="0">
              <a:solidFill>
                <a:srgbClr val="008000"/>
              </a:solidFill>
            </a:endParaRPr>
          </a:p>
          <a:p>
            <a:pPr algn="r"/>
            <a:r>
              <a:rPr lang="ru-RU" sz="2000" dirty="0" smtClean="0">
                <a:solidFill>
                  <a:srgbClr val="008000"/>
                </a:solidFill>
              </a:rPr>
              <a:t>учитель-логопед </a:t>
            </a:r>
            <a:endParaRPr lang="ru-RU" sz="2000" dirty="0">
              <a:solidFill>
                <a:srgbClr val="008000"/>
              </a:solidFill>
            </a:endParaRPr>
          </a:p>
          <a:p>
            <a:pPr algn="r"/>
            <a:r>
              <a:rPr lang="ru-RU" sz="2000" dirty="0">
                <a:solidFill>
                  <a:srgbClr val="008000"/>
                </a:solidFill>
              </a:rPr>
              <a:t>Курбанова В.М.</a:t>
            </a:r>
          </a:p>
        </p:txBody>
      </p:sp>
      <p:pic>
        <p:nvPicPr>
          <p:cNvPr id="2050" name="Picture 2" descr="https://stroydesign24.ru/pics/kislitsa-kartinka-dlya-detey-3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184897" y="4009135"/>
            <a:ext cx="2739032" cy="2419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fsd.multiurok.ru/html/2020/04/03/s_5e8716e06a6a7/1404235_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858016" y="214290"/>
            <a:ext cx="2044120" cy="2069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23693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0-tub-ru.yandex.net/i?id=ca06ee8e0aeaa49ddbf9483ea9fbfe70&amp;ref=rim&amp;n=33&amp;w=300&amp;h=2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44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332656"/>
            <a:ext cx="7024744" cy="1080120"/>
          </a:xfrm>
        </p:spPr>
        <p:txBody>
          <a:bodyPr>
            <a:noAutofit/>
          </a:bodyPr>
          <a:lstStyle/>
          <a:p>
            <a:pPr algn="ctr"/>
            <a:r>
              <a:rPr lang="ru-RU" sz="2500" b="1" dirty="0">
                <a:solidFill>
                  <a:srgbClr val="7030A0"/>
                </a:solidFill>
              </a:rPr>
              <a:t>Весна – это удивительное время года, когда вся природа просыпается после зимнего сна</a:t>
            </a:r>
          </a:p>
        </p:txBody>
      </p:sp>
      <p:sp>
        <p:nvSpPr>
          <p:cNvPr id="5" name="Овал 4"/>
          <p:cNvSpPr/>
          <p:nvPr/>
        </p:nvSpPr>
        <p:spPr>
          <a:xfrm>
            <a:off x="640886" y="1512887"/>
            <a:ext cx="3528392" cy="19161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500" dirty="0">
                <a:solidFill>
                  <a:schemeClr val="accent4">
                    <a:lumMod val="50000"/>
                  </a:schemeClr>
                </a:solidFill>
                <a:hlinkClick r:id="rId3" action="ppaction://hlinksldjump"/>
              </a:rPr>
              <a:t>солнце</a:t>
            </a:r>
            <a:endParaRPr lang="ru-RU" sz="35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579535" y="3867156"/>
            <a:ext cx="3528392" cy="19161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dirty="0">
                <a:solidFill>
                  <a:schemeClr val="accent4">
                    <a:lumMod val="50000"/>
                  </a:schemeClr>
                </a:solidFill>
                <a:hlinkClick r:id="rId4" action="ppaction://hlinksldjump"/>
              </a:rPr>
              <a:t>Ледоход, паводок</a:t>
            </a:r>
            <a:endParaRPr lang="ru-RU" sz="3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640886" y="3860212"/>
            <a:ext cx="3528392" cy="19161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500" dirty="0">
                <a:solidFill>
                  <a:schemeClr val="accent4">
                    <a:lumMod val="50000"/>
                  </a:schemeClr>
                </a:solidFill>
                <a:hlinkClick r:id="rId5" action="ppaction://hlinksldjump"/>
              </a:rPr>
              <a:t>сосульки</a:t>
            </a:r>
            <a:endParaRPr lang="ru-RU" sz="35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577444" y="1512886"/>
            <a:ext cx="3528392" cy="19161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500" dirty="0">
                <a:solidFill>
                  <a:schemeClr val="accent4">
                    <a:lumMod val="50000"/>
                  </a:schemeClr>
                </a:solidFill>
                <a:hlinkClick r:id="rId6" action="ppaction://hlinksldjump"/>
              </a:rPr>
              <a:t>снег</a:t>
            </a:r>
            <a:endParaRPr lang="ru-RU" sz="35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1001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0-tub-ru.yandex.net/i?id=ca06ee8e0aeaa49ddbf9483ea9fbfe70&amp;ref=rim&amp;n=33&amp;w=300&amp;h=2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44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332656"/>
            <a:ext cx="7024744" cy="1368152"/>
          </a:xfrm>
        </p:spPr>
        <p:txBody>
          <a:bodyPr>
            <a:noAutofit/>
          </a:bodyPr>
          <a:lstStyle/>
          <a:p>
            <a:pPr algn="ctr"/>
            <a:r>
              <a:rPr lang="ru-RU" sz="2500" dirty="0">
                <a:solidFill>
                  <a:srgbClr val="7030A0"/>
                </a:solidFill>
              </a:rPr>
              <a:t>С приходом весны солнце светит ярче, становится теплее и увеличивается продолжительность светового дня</a:t>
            </a:r>
          </a:p>
        </p:txBody>
      </p:sp>
      <p:pic>
        <p:nvPicPr>
          <p:cNvPr id="4098" name="Picture 2" descr="https://i.ytimg.com/vi/AGtK_N8AxR4/maxresdefault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1259632" y="1772816"/>
            <a:ext cx="6734065" cy="4608512"/>
          </a:xfrm>
          <a:prstGeom prst="rect">
            <a:avLst/>
          </a:prstGeom>
          <a:noFill/>
          <a:ln w="76200">
            <a:solidFill>
              <a:srgbClr val="008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32678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0-tub-ru.yandex.net/i?id=ca06ee8e0aeaa49ddbf9483ea9fbfe70&amp;ref=rim&amp;n=33&amp;w=300&amp;h=2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26611" y="893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8136904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sz="2800" dirty="0">
                <a:solidFill>
                  <a:srgbClr val="7030A0"/>
                </a:solidFill>
              </a:rPr>
              <a:t>Весной тает снег, бегут ручьи</a:t>
            </a:r>
            <a:br>
              <a:rPr lang="ru-RU" sz="2800" dirty="0">
                <a:solidFill>
                  <a:srgbClr val="7030A0"/>
                </a:solidFill>
              </a:rPr>
            </a:br>
            <a:r>
              <a:rPr lang="ru-RU" sz="2800" dirty="0">
                <a:solidFill>
                  <a:srgbClr val="7030A0"/>
                </a:solidFill>
              </a:rPr>
              <a:t> и появляются проталины</a:t>
            </a:r>
            <a:br>
              <a:rPr lang="ru-RU" sz="2800" dirty="0">
                <a:solidFill>
                  <a:srgbClr val="7030A0"/>
                </a:solidFill>
              </a:rPr>
            </a:b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88641"/>
            <a:ext cx="7281257" cy="1008111"/>
          </a:xfrm>
        </p:spPr>
        <p:txBody>
          <a:bodyPr>
            <a:normAutofit fontScale="77500" lnSpcReduction="20000"/>
          </a:bodyPr>
          <a:lstStyle/>
          <a:p>
            <a:pPr marL="68580" indent="0">
              <a:buNone/>
            </a:pPr>
            <a:r>
              <a:rPr lang="ru-RU" dirty="0">
                <a:solidFill>
                  <a:srgbClr val="C00000"/>
                </a:solidFill>
              </a:rPr>
              <a:t>Веселые проталины проснулись ото сна, </a:t>
            </a:r>
            <a:br>
              <a:rPr lang="ru-RU" dirty="0">
                <a:solidFill>
                  <a:srgbClr val="C00000"/>
                </a:solidFill>
              </a:rPr>
            </a:br>
            <a:r>
              <a:rPr lang="ru-RU" dirty="0">
                <a:solidFill>
                  <a:srgbClr val="C00000"/>
                </a:solidFill>
              </a:rPr>
              <a:t>Как здорово, как рады мы, что к нам идёт весна!</a:t>
            </a:r>
          </a:p>
        </p:txBody>
      </p:sp>
      <p:pic>
        <p:nvPicPr>
          <p:cNvPr id="3074" name="Picture 2" descr="https://avatars.mds.yandex.net/get-pdb/1927647/589d0892-33b8-4cd8-a2ae-16f3678e1c5d/s1200?webp=false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1250023" y="1829983"/>
            <a:ext cx="6590732" cy="4703558"/>
          </a:xfrm>
          <a:prstGeom prst="rect">
            <a:avLst/>
          </a:prstGeom>
          <a:noFill/>
          <a:ln w="76200">
            <a:solidFill>
              <a:srgbClr val="008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83849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0-tub-ru.yandex.net/i?id=ca06ee8e0aeaa49ddbf9483ea9fbfe70&amp;ref=rim&amp;n=33&amp;w=300&amp;h=2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44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332656"/>
            <a:ext cx="7632966" cy="720080"/>
          </a:xfrm>
        </p:spPr>
        <p:txBody>
          <a:bodyPr>
            <a:noAutofit/>
          </a:bodyPr>
          <a:lstStyle/>
          <a:p>
            <a:r>
              <a:rPr lang="ru-RU" sz="2500" dirty="0">
                <a:solidFill>
                  <a:srgbClr val="7030A0"/>
                </a:solidFill>
              </a:rPr>
              <a:t>А солнышко весеннее играет со снежком</a:t>
            </a:r>
            <a:br>
              <a:rPr lang="ru-RU" sz="2500" dirty="0">
                <a:solidFill>
                  <a:srgbClr val="7030A0"/>
                </a:solidFill>
              </a:rPr>
            </a:br>
            <a:r>
              <a:rPr lang="ru-RU" sz="2500" dirty="0">
                <a:solidFill>
                  <a:srgbClr val="7030A0"/>
                </a:solidFill>
              </a:rPr>
              <a:t>И свесились капризные сосульки за окном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6016" y="2132856"/>
            <a:ext cx="4112905" cy="3096344"/>
          </a:xfrm>
        </p:spPr>
        <p:txBody>
          <a:bodyPr>
            <a:normAutofit fontScale="85000" lnSpcReduction="20000"/>
          </a:bodyPr>
          <a:lstStyle/>
          <a:p>
            <a:pPr marL="68580" indent="0">
              <a:buNone/>
            </a:pPr>
            <a:r>
              <a:rPr lang="ru-RU" dirty="0">
                <a:solidFill>
                  <a:srgbClr val="C00000"/>
                </a:solidFill>
              </a:rPr>
              <a:t>Прозрачные стекляшки, </a:t>
            </a:r>
            <a:br>
              <a:rPr lang="ru-RU" dirty="0">
                <a:solidFill>
                  <a:srgbClr val="C00000"/>
                </a:solidFill>
              </a:rPr>
            </a:br>
            <a:r>
              <a:rPr lang="ru-RU" dirty="0">
                <a:solidFill>
                  <a:srgbClr val="C00000"/>
                </a:solidFill>
              </a:rPr>
              <a:t>Узорные висюльки, </a:t>
            </a:r>
            <a:br>
              <a:rPr lang="ru-RU" dirty="0">
                <a:solidFill>
                  <a:srgbClr val="C00000"/>
                </a:solidFill>
              </a:rPr>
            </a:br>
            <a:r>
              <a:rPr lang="ru-RU" dirty="0">
                <a:solidFill>
                  <a:srgbClr val="C00000"/>
                </a:solidFill>
              </a:rPr>
              <a:t>На проводах и крышах </a:t>
            </a:r>
            <a:br>
              <a:rPr lang="ru-RU" dirty="0">
                <a:solidFill>
                  <a:srgbClr val="C00000"/>
                </a:solidFill>
              </a:rPr>
            </a:br>
            <a:r>
              <a:rPr lang="ru-RU" dirty="0">
                <a:solidFill>
                  <a:srgbClr val="C00000"/>
                </a:solidFill>
              </a:rPr>
              <a:t>Веселые сосульки.</a:t>
            </a:r>
          </a:p>
          <a:p>
            <a:pPr marL="68580" indent="0">
              <a:buNone/>
            </a:pPr>
            <a:r>
              <a:rPr lang="ru-RU" dirty="0">
                <a:solidFill>
                  <a:srgbClr val="C00000"/>
                </a:solidFill>
              </a:rPr>
              <a:t>Блестят, переливаясь, </a:t>
            </a:r>
            <a:br>
              <a:rPr lang="ru-RU" dirty="0">
                <a:solidFill>
                  <a:srgbClr val="C00000"/>
                </a:solidFill>
              </a:rPr>
            </a:br>
            <a:r>
              <a:rPr lang="ru-RU" dirty="0">
                <a:solidFill>
                  <a:srgbClr val="C00000"/>
                </a:solidFill>
              </a:rPr>
              <a:t>На солнышке сверкают </a:t>
            </a:r>
            <a:br>
              <a:rPr lang="ru-RU" dirty="0">
                <a:solidFill>
                  <a:srgbClr val="C00000"/>
                </a:solidFill>
              </a:rPr>
            </a:br>
            <a:r>
              <a:rPr lang="ru-RU" dirty="0">
                <a:solidFill>
                  <a:srgbClr val="C00000"/>
                </a:solidFill>
              </a:rPr>
              <a:t>И капелькой блестящей, </a:t>
            </a:r>
            <a:br>
              <a:rPr lang="ru-RU" dirty="0">
                <a:solidFill>
                  <a:srgbClr val="C00000"/>
                </a:solidFill>
              </a:rPr>
            </a:br>
            <a:r>
              <a:rPr lang="ru-RU" dirty="0">
                <a:solidFill>
                  <a:srgbClr val="C00000"/>
                </a:solidFill>
              </a:rPr>
              <a:t>Слезинкой, тихо тают.</a:t>
            </a:r>
          </a:p>
        </p:txBody>
      </p:sp>
      <p:pic>
        <p:nvPicPr>
          <p:cNvPr id="15362" name="Picture 2" descr="https://i.pinimg.com/736x/40/58/98/4058986a7a3a154364c60075aca8b86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62669" y="1124744"/>
            <a:ext cx="3914775" cy="5534025"/>
          </a:xfrm>
          <a:prstGeom prst="rect">
            <a:avLst/>
          </a:prstGeom>
          <a:noFill/>
          <a:ln w="76200">
            <a:solidFill>
              <a:srgbClr val="008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98956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0-tub-ru.yandex.net/i?id=ca06ee8e0aeaa49ddbf9483ea9fbfe70&amp;ref=rim&amp;n=33&amp;w=300&amp;h=2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0723" y="404664"/>
            <a:ext cx="8463994" cy="1368152"/>
          </a:xfrm>
        </p:spPr>
        <p:txBody>
          <a:bodyPr>
            <a:noAutofit/>
          </a:bodyPr>
          <a:lstStyle/>
          <a:p>
            <a:pPr algn="ctr"/>
            <a:r>
              <a:rPr lang="ru-RU" sz="2500" dirty="0">
                <a:solidFill>
                  <a:srgbClr val="7030A0"/>
                </a:solidFill>
              </a:rPr>
              <a:t>Весной трескается лед на реках и начинается </a:t>
            </a:r>
            <a:r>
              <a:rPr lang="ru-RU" sz="2500" dirty="0">
                <a:solidFill>
                  <a:srgbClr val="C00000"/>
                </a:solidFill>
              </a:rPr>
              <a:t>ледоход</a:t>
            </a:r>
            <a:r>
              <a:rPr lang="ru-RU" sz="2500" dirty="0">
                <a:solidFill>
                  <a:srgbClr val="7030A0"/>
                </a:solidFill>
              </a:rPr>
              <a:t>. Воды в реках становится много и реки выходят из берегов, вода заливает поля и луга – начинается </a:t>
            </a:r>
            <a:r>
              <a:rPr lang="ru-RU" sz="2500" dirty="0">
                <a:solidFill>
                  <a:srgbClr val="C00000"/>
                </a:solidFill>
              </a:rPr>
              <a:t>паводок (или половодье).</a:t>
            </a:r>
          </a:p>
        </p:txBody>
      </p:sp>
      <p:pic>
        <p:nvPicPr>
          <p:cNvPr id="14340" name="Picture 4" descr="https://novosti-dny.ru/uploads/posts/2018-04/vesennee-polovode-v-lnr-zavershaetsya-ugrozy-podtopleniya-net-video_1.jpe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b="-824"/>
          <a:stretch/>
        </p:blipFill>
        <p:spPr bwMode="auto">
          <a:xfrm>
            <a:off x="4067944" y="3284984"/>
            <a:ext cx="4866773" cy="3398845"/>
          </a:xfrm>
          <a:prstGeom prst="rect">
            <a:avLst/>
          </a:prstGeom>
          <a:noFill/>
          <a:ln w="76200">
            <a:solidFill>
              <a:srgbClr val="008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https://ds05.infourok.ru/uploads/ex/0629/000e7190-a5a9770a/8/img4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179512" y="1916832"/>
            <a:ext cx="4587322" cy="3352744"/>
          </a:xfrm>
          <a:prstGeom prst="rect">
            <a:avLst/>
          </a:prstGeom>
          <a:noFill/>
          <a:ln w="76200">
            <a:solidFill>
              <a:srgbClr val="008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23385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0-tub-ru.yandex.net/i?id=ca06ee8e0aeaa49ddbf9483ea9fbfe70&amp;ref=rim&amp;n=33&amp;w=300&amp;h=2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44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332656"/>
            <a:ext cx="7024744" cy="936104"/>
          </a:xfrm>
        </p:spPr>
        <p:txBody>
          <a:bodyPr>
            <a:normAutofit/>
          </a:bodyPr>
          <a:lstStyle/>
          <a:p>
            <a:pPr algn="ctr"/>
            <a:r>
              <a:rPr lang="ru-RU" sz="2500" b="1" dirty="0">
                <a:solidFill>
                  <a:srgbClr val="7030A0"/>
                </a:solidFill>
              </a:rPr>
              <a:t>Весенние изменения в живой природе</a:t>
            </a:r>
            <a:br>
              <a:rPr lang="ru-RU" sz="2500" b="1" dirty="0">
                <a:solidFill>
                  <a:srgbClr val="7030A0"/>
                </a:solidFill>
              </a:rPr>
            </a:br>
            <a:endParaRPr lang="ru-RU" sz="2500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395536" y="1196752"/>
            <a:ext cx="3528392" cy="19161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500" dirty="0">
                <a:solidFill>
                  <a:schemeClr val="accent4">
                    <a:lumMod val="50000"/>
                  </a:schemeClr>
                </a:solidFill>
                <a:hlinkClick r:id="rId3" action="ppaction://hlinksldjump"/>
              </a:rPr>
              <a:t>деревья</a:t>
            </a:r>
            <a:endParaRPr lang="ru-RU" sz="35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357468" y="4379394"/>
            <a:ext cx="3528392" cy="19161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dirty="0">
                <a:solidFill>
                  <a:schemeClr val="accent4">
                    <a:lumMod val="50000"/>
                  </a:schemeClr>
                </a:solidFill>
                <a:hlinkClick r:id="rId4" action="ppaction://hlinksldjump"/>
              </a:rPr>
              <a:t>насекомые</a:t>
            </a:r>
            <a:endParaRPr lang="ru-RU" sz="3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71741" y="4410945"/>
            <a:ext cx="3528392" cy="19161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500" dirty="0">
                <a:solidFill>
                  <a:schemeClr val="accent4">
                    <a:lumMod val="50000"/>
                  </a:schemeClr>
                </a:solidFill>
                <a:hlinkClick r:id="rId5" action="ppaction://hlinksldjump"/>
              </a:rPr>
              <a:t>птицы</a:t>
            </a:r>
            <a:endParaRPr lang="ru-RU" sz="35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786100" y="2780927"/>
            <a:ext cx="3528392" cy="19161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500" dirty="0">
                <a:solidFill>
                  <a:schemeClr val="accent4">
                    <a:lumMod val="50000"/>
                  </a:schemeClr>
                </a:solidFill>
                <a:hlinkClick r:id="rId6" action="ppaction://hlinksldjump"/>
              </a:rPr>
              <a:t>животные</a:t>
            </a:r>
            <a:endParaRPr lang="ru-RU" sz="35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340119" y="1195501"/>
            <a:ext cx="3528392" cy="19161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500" dirty="0">
                <a:solidFill>
                  <a:schemeClr val="accent4">
                    <a:lumMod val="50000"/>
                  </a:schemeClr>
                </a:solidFill>
                <a:hlinkClick r:id="rId7" action="ppaction://hlinksldjump"/>
              </a:rPr>
              <a:t>цветы</a:t>
            </a:r>
            <a:endParaRPr lang="ru-RU" sz="35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09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0-tub-ru.yandex.net/i?id=ca06ee8e0aeaa49ddbf9483ea9fbfe70&amp;ref=rim&amp;n=33&amp;w=300&amp;h=2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44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39"/>
            <a:ext cx="8280920" cy="1944217"/>
          </a:xfrm>
        </p:spPr>
        <p:txBody>
          <a:bodyPr>
            <a:normAutofit fontScale="90000"/>
          </a:bodyPr>
          <a:lstStyle/>
          <a:p>
            <a:r>
              <a:rPr lang="ru-RU" sz="1800" dirty="0">
                <a:solidFill>
                  <a:srgbClr val="7030A0"/>
                </a:solidFill>
              </a:rPr>
              <a:t>С приходом тепла у деревьев начинается </a:t>
            </a:r>
            <a:r>
              <a:rPr lang="ru-RU" sz="1800" dirty="0" err="1">
                <a:solidFill>
                  <a:srgbClr val="7030A0"/>
                </a:solidFill>
              </a:rPr>
              <a:t>сокодвижение</a:t>
            </a:r>
            <a:r>
              <a:rPr lang="ru-RU" sz="1800" dirty="0">
                <a:solidFill>
                  <a:srgbClr val="7030A0"/>
                </a:solidFill>
              </a:rPr>
              <a:t>: их корни активно вбирают влагу из почвы. Жидкость, попадая в ствол и ветви дерева, растворяет питательные вещества, и разносит их ко всем частям растения.  Через некоторое время после начала </a:t>
            </a:r>
            <a:r>
              <a:rPr lang="ru-RU" sz="1800" dirty="0" err="1">
                <a:solidFill>
                  <a:srgbClr val="7030A0"/>
                </a:solidFill>
              </a:rPr>
              <a:t>сокодвижения</a:t>
            </a:r>
            <a:r>
              <a:rPr lang="ru-RU" sz="1800" dirty="0">
                <a:solidFill>
                  <a:srgbClr val="7030A0"/>
                </a:solidFill>
              </a:rPr>
              <a:t> набухают </a:t>
            </a:r>
            <a:r>
              <a:rPr lang="ru-RU" sz="1800" dirty="0">
                <a:solidFill>
                  <a:srgbClr val="7030A0"/>
                </a:solidFill>
                <a:hlinkClick r:id="rId3"/>
              </a:rPr>
              <a:t>почки</a:t>
            </a:r>
            <a:r>
              <a:rPr lang="ru-RU" sz="1800" dirty="0">
                <a:solidFill>
                  <a:srgbClr val="7030A0"/>
                </a:solidFill>
              </a:rPr>
              <a:t> деревьев и кустарников. Позже из почек появляются молодые листочки. У плодовых деревьев и кустарников распускаются цветы.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2" name="Picture 4" descr="https://avatars.mds.yandex.net/get-pdb/989257/fcae22e7-6cc8-4a2c-8c21-f61ba508e005/s60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42911" y="1827866"/>
            <a:ext cx="3723452" cy="4697478"/>
          </a:xfrm>
          <a:prstGeom prst="rect">
            <a:avLst/>
          </a:prstGeom>
          <a:noFill/>
          <a:ln w="76200">
            <a:solidFill>
              <a:srgbClr val="008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s://cdn.photosight.ru/img/5/791/5175255_xlarge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932040" y="1857364"/>
            <a:ext cx="3463340" cy="4667980"/>
          </a:xfrm>
          <a:prstGeom prst="rect">
            <a:avLst/>
          </a:prstGeom>
          <a:noFill/>
          <a:ln w="76200">
            <a:solidFill>
              <a:srgbClr val="008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11072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0-tub-ru.yandex.net/i?id=ca06ee8e0aeaa49ddbf9483ea9fbfe70&amp;ref=rim&amp;n=33&amp;w=300&amp;h=2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44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476672"/>
            <a:ext cx="7024744" cy="864096"/>
          </a:xfrm>
        </p:spPr>
        <p:txBody>
          <a:bodyPr>
            <a:noAutofit/>
          </a:bodyPr>
          <a:lstStyle/>
          <a:p>
            <a:pPr algn="ctr"/>
            <a:r>
              <a:rPr lang="ru-RU" sz="2500" dirty="0">
                <a:solidFill>
                  <a:srgbClr val="7030A0"/>
                </a:solidFill>
              </a:rPr>
              <a:t>На полях и лугах распускаются первые весенние цветы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 descr="https://luganskkidslibrary.files.wordpress.com/2014/04/430651-5616x3744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323528" y="1586861"/>
            <a:ext cx="2736304" cy="3281234"/>
          </a:xfrm>
          <a:prstGeom prst="rect">
            <a:avLst/>
          </a:prstGeom>
          <a:noFill/>
          <a:ln w="57150">
            <a:solidFill>
              <a:srgbClr val="008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91580" y="490051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подснежники</a:t>
            </a:r>
          </a:p>
        </p:txBody>
      </p:sp>
      <p:pic>
        <p:nvPicPr>
          <p:cNvPr id="11268" name="Picture 4" descr="http://rasfokus.ru/images/photos/medium/88d8bc926f70fad9653162aa6e4083b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78510" y="2204864"/>
            <a:ext cx="2517625" cy="3281235"/>
          </a:xfrm>
          <a:prstGeom prst="rect">
            <a:avLst/>
          </a:prstGeom>
          <a:noFill/>
          <a:ln w="57150">
            <a:solidFill>
              <a:srgbClr val="008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611474" y="5516205"/>
            <a:ext cx="1923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мать-и-мачеха</a:t>
            </a:r>
          </a:p>
        </p:txBody>
      </p:sp>
      <p:pic>
        <p:nvPicPr>
          <p:cNvPr id="11270" name="Picture 6" descr="http://i.mycdn.me/i?r=AzEPZsRbOZEKgBhR0XGMT1RkY3Wbh3YU5cvaNNKdY9aM86aKTM5SRkZCeTgDn6uOyic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077272" y="1681465"/>
            <a:ext cx="2304256" cy="3358006"/>
          </a:xfrm>
          <a:prstGeom prst="rect">
            <a:avLst/>
          </a:prstGeom>
          <a:noFill/>
          <a:ln w="57150">
            <a:solidFill>
              <a:srgbClr val="008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534338" y="5085184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медуница</a:t>
            </a:r>
          </a:p>
        </p:txBody>
      </p:sp>
    </p:spTree>
    <p:extLst>
      <p:ext uri="{BB962C8B-B14F-4D97-AF65-F5344CB8AC3E}">
        <p14:creationId xmlns:p14="http://schemas.microsoft.com/office/powerpoint/2010/main" xmlns="" val="3795459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0-tub-ru.yandex.net/i?id=ca06ee8e0aeaa49ddbf9483ea9fbfe70&amp;ref=rim&amp;n=33&amp;w=300&amp;h=2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44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712968" cy="14401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7030A0"/>
                </a:solidFill>
              </a:rPr>
              <a:t/>
            </a:r>
            <a:br>
              <a:rPr lang="ru-RU" dirty="0">
                <a:solidFill>
                  <a:srgbClr val="7030A0"/>
                </a:solidFill>
              </a:rPr>
            </a:br>
            <a:r>
              <a:rPr lang="ru-RU" dirty="0">
                <a:solidFill>
                  <a:srgbClr val="7030A0"/>
                </a:solidFill>
              </a:rPr>
              <a:t/>
            </a:r>
            <a:br>
              <a:rPr lang="ru-RU" dirty="0">
                <a:solidFill>
                  <a:srgbClr val="7030A0"/>
                </a:solidFill>
              </a:rPr>
            </a:br>
            <a:r>
              <a:rPr lang="ru-RU" sz="2200" dirty="0">
                <a:solidFill>
                  <a:srgbClr val="7030A0"/>
                </a:solidFill>
              </a:rPr>
              <a:t>Меняется и жизнь животных. Животные леса, находившиеся в зимней спячке (медведи, барсуки, ежи и др.), пробуждаются и покидают свои убежища. У животных к концу весны появляется потомство. </a:t>
            </a:r>
          </a:p>
        </p:txBody>
      </p:sp>
      <p:pic>
        <p:nvPicPr>
          <p:cNvPr id="10242" name="Picture 2" descr="https://i.pinimg.com/originals/39/28/30/392830ad2054b885ec78be4c06abe1cf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971599" y="1988840"/>
            <a:ext cx="3254511" cy="4535904"/>
          </a:xfrm>
          <a:prstGeom prst="rect">
            <a:avLst/>
          </a:prstGeom>
          <a:noFill/>
          <a:ln w="57150">
            <a:solidFill>
              <a:srgbClr val="008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pbs.twimg.com/media/EJRdvN0W4AchWPf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004047" y="1958015"/>
            <a:ext cx="3488519" cy="4540669"/>
          </a:xfrm>
          <a:prstGeom prst="rect">
            <a:avLst/>
          </a:prstGeom>
          <a:noFill/>
          <a:ln w="57150">
            <a:solidFill>
              <a:srgbClr val="008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58752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0-tub-ru.yandex.net/i?id=ca06ee8e0aeaa49ddbf9483ea9fbfe70&amp;ref=rim&amp;n=33&amp;w=300&amp;h=2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44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064896" cy="1008112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rgbClr val="7030A0"/>
                </a:solidFill>
              </a:rPr>
              <a:t>У животных начинается линька: густой, теплый зимний мех сменяется более легким «летним» волосяным покровом. А заяц и белка меняют ещё и окраску шерсти.</a:t>
            </a:r>
            <a:endParaRPr lang="ru-RU" sz="2400" dirty="0"/>
          </a:p>
        </p:txBody>
      </p:sp>
      <p:pic>
        <p:nvPicPr>
          <p:cNvPr id="19458" name="Picture 2" descr="https://i.pinimg.com/736x/e9/9c/c5/e99cc555ef904101a3470e91a08e26f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115616" y="1700808"/>
            <a:ext cx="3240360" cy="4520928"/>
          </a:xfrm>
          <a:prstGeom prst="rect">
            <a:avLst/>
          </a:prstGeom>
          <a:noFill/>
          <a:ln w="57150">
            <a:solidFill>
              <a:srgbClr val="008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https://99px.ru/sstorage/56/2019/01/1280119142326305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788024" y="1676342"/>
            <a:ext cx="3030262" cy="4545394"/>
          </a:xfrm>
          <a:prstGeom prst="rect">
            <a:avLst/>
          </a:prstGeom>
          <a:noFill/>
          <a:ln w="57150">
            <a:solidFill>
              <a:srgbClr val="008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43729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6782" t="22338" r="49112" b="16976"/>
          <a:stretch>
            <a:fillRect/>
          </a:stretch>
        </p:blipFill>
        <p:spPr bwMode="auto">
          <a:xfrm>
            <a:off x="2285984" y="428604"/>
            <a:ext cx="4643470" cy="64293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3286116" y="142852"/>
            <a:ext cx="3188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Артикуляционная гимнастика</a:t>
            </a:r>
            <a:endParaRPr lang="ru-RU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0-tub-ru.yandex.net/i?id=ca06ee8e0aeaa49ddbf9483ea9fbfe70&amp;ref=rim&amp;n=33&amp;w=300&amp;h=2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44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027664"/>
            <a:ext cx="8712968" cy="817160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solidFill>
                  <a:srgbClr val="7030A0"/>
                </a:solidFill>
              </a:rPr>
              <a:t>Весной на родину возвращаются перелетные птицы. Начало весны связывают с прилетом грачей. За ними прилетают зяблики, жаворонки и скворцы. После того, как водоемы освобождаются ото льда, возвращаются и водоплавающие птицы. С появлением насекомых – мух и комаров – совпадает по времени прилет соловьев, ласточек и кукушек.</a:t>
            </a:r>
            <a:br>
              <a:rPr lang="ru-RU" sz="2000" dirty="0">
                <a:solidFill>
                  <a:srgbClr val="7030A0"/>
                </a:solidFill>
              </a:rPr>
            </a:br>
            <a:endParaRPr lang="ru-RU" sz="2000" dirty="0">
              <a:solidFill>
                <a:srgbClr val="7030A0"/>
              </a:solidFill>
            </a:endParaRPr>
          </a:p>
        </p:txBody>
      </p:sp>
      <p:pic>
        <p:nvPicPr>
          <p:cNvPr id="18434" name="Picture 2" descr="https://avatars.mds.yandex.net/get-pdb/367895/2890fc0a-e1e8-4429-ad0f-df295030d4f8/s1200?webp=false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-3790"/>
          <a:stretch/>
        </p:blipFill>
        <p:spPr bwMode="auto">
          <a:xfrm>
            <a:off x="3173288" y="2780928"/>
            <a:ext cx="2808312" cy="3699640"/>
          </a:xfrm>
          <a:prstGeom prst="rect">
            <a:avLst/>
          </a:prstGeom>
          <a:noFill/>
          <a:ln w="57150">
            <a:solidFill>
              <a:srgbClr val="008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https://pdnr.ru/studopediaru/baza28/3453600210922.files/image00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74836" y="2365187"/>
            <a:ext cx="2763631" cy="3699640"/>
          </a:xfrm>
          <a:prstGeom prst="rect">
            <a:avLst/>
          </a:prstGeom>
          <a:noFill/>
          <a:ln w="57150">
            <a:solidFill>
              <a:srgbClr val="008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 descr="https://avatars.mds.yandex.net/get-pdb/906476/3d101470-030e-4d1c-bf08-b462d297ebbc/s1200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216657" y="2385205"/>
            <a:ext cx="2545811" cy="3659603"/>
          </a:xfrm>
          <a:prstGeom prst="rect">
            <a:avLst/>
          </a:prstGeom>
          <a:noFill/>
          <a:ln w="57150">
            <a:solidFill>
              <a:srgbClr val="008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79178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0-tub-ru.yandex.net/i?id=ca06ee8e0aeaa49ddbf9483ea9fbfe70&amp;ref=rim&amp;n=33&amp;w=300&amp;h=2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44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027664"/>
            <a:ext cx="8280920" cy="817160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solidFill>
                  <a:srgbClr val="7030A0"/>
                </a:solidFill>
              </a:rPr>
              <a:t>Весна радует первыми ласковыми солнечными лучами, зеленой травкой и цветением деревьев. В это время просыпаются после продолжительного сна разные насекомые, наполняющие воздух вокруг жужжанием и яркими красками.</a:t>
            </a:r>
          </a:p>
        </p:txBody>
      </p:sp>
      <p:pic>
        <p:nvPicPr>
          <p:cNvPr id="17410" name="Picture 2" descr="https://cdn.photosight.ru/img/9/d70/6898488_larg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3528" y="2310948"/>
            <a:ext cx="2736304" cy="3422307"/>
          </a:xfrm>
          <a:prstGeom prst="rect">
            <a:avLst/>
          </a:prstGeom>
          <a:noFill/>
          <a:ln w="57150">
            <a:solidFill>
              <a:srgbClr val="008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https://ogorodnash.ru/wp-content/uploads/2019/06/borba-s-muravyami01-e1561395124262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3313631" y="2843176"/>
            <a:ext cx="2794536" cy="3517852"/>
          </a:xfrm>
          <a:prstGeom prst="rect">
            <a:avLst/>
          </a:prstGeom>
          <a:noFill/>
          <a:ln w="57150">
            <a:solidFill>
              <a:srgbClr val="008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416" name="Picture 8" descr="https://cdn.pixabay.com/photo/2020/01/23/16/00/butterfly-4787983_1280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6300192" y="2310948"/>
            <a:ext cx="2601880" cy="3503595"/>
          </a:xfrm>
          <a:prstGeom prst="rect">
            <a:avLst/>
          </a:prstGeom>
          <a:noFill/>
          <a:ln w="57150">
            <a:solidFill>
              <a:srgbClr val="008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4678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0-tub-ru.yandex.net/i?id=ca06ee8e0aeaa49ddbf9483ea9fbfe70&amp;ref=rim&amp;n=33&amp;w=300&amp;h=2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44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80920" cy="1512168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solidFill>
                  <a:srgbClr val="7030A0"/>
                </a:solidFill>
              </a:rPr>
              <a:t>Как только с полей сходит снег, на них начинаются весенние работы. Надо успеть за короткое время, пока не пересохла почва, посеять семена хлебных и овощных растений, высадить картофель, обработать от вредителей и побелить стволы плодовых деревьев и кустарников.</a:t>
            </a:r>
          </a:p>
        </p:txBody>
      </p:sp>
      <p:pic>
        <p:nvPicPr>
          <p:cNvPr id="16386" name="Picture 2" descr="https://ds05.infourok.ru/uploads/ex/0d7c/00114b8b-ca4ad1e6/hello_html_m5560ba7e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323528" y="1916832"/>
            <a:ext cx="3993844" cy="4622627"/>
          </a:xfrm>
          <a:prstGeom prst="rect">
            <a:avLst/>
          </a:prstGeom>
          <a:noFill/>
          <a:ln w="57150">
            <a:solidFill>
              <a:srgbClr val="008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s://img.labirint.ru/rcimg/78f26fbd40a07ae58683015dba9fd0f1/1920x1080/comments_pic/0918/01labculb1241075906.jpg?124107589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716015" y="1922591"/>
            <a:ext cx="3710807" cy="4616867"/>
          </a:xfrm>
          <a:prstGeom prst="rect">
            <a:avLst/>
          </a:prstGeom>
          <a:noFill/>
          <a:ln w="57150">
            <a:solidFill>
              <a:srgbClr val="008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90952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1" y="0"/>
            <a:ext cx="8858279" cy="6643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8429684" cy="6322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382058" cy="628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357166"/>
            <a:ext cx="7501494" cy="56261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8940" t="26389" r="40239" b="36111"/>
          <a:stretch>
            <a:fillRect/>
          </a:stretch>
        </p:blipFill>
        <p:spPr bwMode="auto">
          <a:xfrm>
            <a:off x="285720" y="1285860"/>
            <a:ext cx="8641352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214546" y="642918"/>
            <a:ext cx="44962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/>
              <a:t>ЗВУКО-БУКВЕННЫЙ РЯД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1472" y="214290"/>
            <a:ext cx="25719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Закрепление материала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im0-tub-ru.yandex.net/i?id=ca06ee8e0aeaa49ddbf9483ea9fbfe70&amp;ref=rim&amp;n=33&amp;w=300&amp;h=2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3144" y="2101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980066" y="1916832"/>
            <a:ext cx="5250155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Спасибо </a:t>
            </a:r>
          </a:p>
          <a:p>
            <a:pPr algn="ctr"/>
            <a:r>
              <a: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 внимание!</a:t>
            </a:r>
          </a:p>
          <a:p>
            <a:pPr algn="ctr"/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4747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к\Downloads\c6d3aebb1ffec69384fd68edc0e5719a6d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8462593" cy="6357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2710" t="27780" r="35794" b="23289"/>
          <a:stretch>
            <a:fillRect/>
          </a:stretch>
        </p:blipFill>
        <p:spPr bwMode="auto">
          <a:xfrm>
            <a:off x="428596" y="857232"/>
            <a:ext cx="8019492" cy="4286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0-tub-ru.yandex.net/i?id=ca06ee8e0aeaa49ddbf9483ea9fbfe70&amp;ref=rim&amp;n=33&amp;w=300&amp;h=2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1947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539552" y="404664"/>
            <a:ext cx="3384376" cy="25202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79051E"/>
                </a:solidFill>
                <a:hlinkClick r:id="rId3" action="ppaction://hlinksldjump"/>
              </a:rPr>
              <a:t>Весенние месяцы</a:t>
            </a:r>
            <a:endParaRPr lang="ru-RU" sz="3600" b="1" dirty="0">
              <a:solidFill>
                <a:srgbClr val="79051E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716016" y="3585686"/>
            <a:ext cx="3384376" cy="25202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4">
                    <a:lumMod val="50000"/>
                  </a:schemeClr>
                </a:solidFill>
                <a:hlinkClick r:id="rId4" action="ppaction://hlinksldjump"/>
              </a:rPr>
              <a:t>Труд человека весной</a:t>
            </a:r>
            <a:endParaRPr lang="ru-RU" sz="32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708481" y="404664"/>
            <a:ext cx="3384376" cy="25202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484A33"/>
                </a:solidFill>
                <a:hlinkClick r:id="rId5" action="ppaction://hlinksldjump"/>
              </a:rPr>
              <a:t>Неживая природа весной</a:t>
            </a:r>
            <a:endParaRPr lang="ru-RU" sz="3200" b="1" dirty="0">
              <a:solidFill>
                <a:srgbClr val="484A33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11560" y="3573016"/>
            <a:ext cx="3384376" cy="25202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4">
                    <a:lumMod val="50000"/>
                  </a:schemeClr>
                </a:solidFill>
                <a:hlinkClick r:id="rId6" action="ppaction://hlinksldjump"/>
              </a:rPr>
              <a:t>Живая природа весной</a:t>
            </a:r>
            <a:endParaRPr lang="ru-RU" sz="32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8760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0-tub-ru.yandex.net/i?id=ca06ee8e0aeaa49ddbf9483ea9fbfe70&amp;ref=rim&amp;n=33&amp;w=300&amp;h=2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20702" y="3028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16632"/>
            <a:ext cx="7024744" cy="108012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7030A0"/>
                </a:solidFill>
              </a:rPr>
              <a:t>Весна включает в себя три месяца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251520" y="1347231"/>
            <a:ext cx="3528392" cy="19161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chemeClr val="accent4">
                    <a:lumMod val="50000"/>
                  </a:schemeClr>
                </a:solidFill>
                <a:hlinkClick r:id="rId3" action="ppaction://hlinksldjump"/>
              </a:rPr>
              <a:t>МАРТ</a:t>
            </a:r>
            <a:endParaRPr lang="ru-RU" sz="4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813248" y="2805189"/>
            <a:ext cx="3528392" cy="19161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chemeClr val="accent4">
                    <a:lumMod val="50000"/>
                  </a:schemeClr>
                </a:solidFill>
                <a:hlinkClick r:id="rId4" action="ppaction://hlinksldjump"/>
              </a:rPr>
              <a:t>АПРЕЛЬ</a:t>
            </a:r>
            <a:endParaRPr lang="ru-RU" sz="4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093768" y="4445151"/>
            <a:ext cx="3528392" cy="19161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chemeClr val="accent4">
                    <a:lumMod val="50000"/>
                  </a:schemeClr>
                </a:solidFill>
                <a:hlinkClick r:id="rId5" action="ppaction://hlinksldjump"/>
              </a:rPr>
              <a:t>МАЙ</a:t>
            </a:r>
            <a:endParaRPr lang="ru-RU" sz="44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932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0-tub-ru.yandex.net/i?id=ca06ee8e0aeaa49ddbf9483ea9fbfe70&amp;ref=rim&amp;n=33&amp;w=300&amp;h=2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44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dirty="0">
                <a:solidFill>
                  <a:srgbClr val="7030A0"/>
                </a:solidFill>
              </a:rPr>
              <a:t>Ручейки бегут быстрее,</a:t>
            </a:r>
            <a:br>
              <a:rPr lang="ru-RU" sz="2800" dirty="0">
                <a:solidFill>
                  <a:srgbClr val="7030A0"/>
                </a:solidFill>
              </a:rPr>
            </a:br>
            <a:r>
              <a:rPr lang="ru-RU" sz="2800" dirty="0">
                <a:solidFill>
                  <a:srgbClr val="7030A0"/>
                </a:solidFill>
              </a:rPr>
              <a:t>Светит солнышко теплее.</a:t>
            </a:r>
            <a:br>
              <a:rPr lang="ru-RU" sz="2800" dirty="0">
                <a:solidFill>
                  <a:srgbClr val="7030A0"/>
                </a:solidFill>
              </a:rPr>
            </a:br>
            <a:r>
              <a:rPr lang="ru-RU" sz="2800" dirty="0">
                <a:solidFill>
                  <a:srgbClr val="7030A0"/>
                </a:solidFill>
              </a:rPr>
              <a:t>Воробей погоде рад – </a:t>
            </a:r>
            <a:br>
              <a:rPr lang="ru-RU" sz="2800" dirty="0">
                <a:solidFill>
                  <a:srgbClr val="7030A0"/>
                </a:solidFill>
              </a:rPr>
            </a:br>
            <a:r>
              <a:rPr lang="ru-RU" sz="2800" dirty="0">
                <a:solidFill>
                  <a:srgbClr val="7030A0"/>
                </a:solidFill>
              </a:rPr>
              <a:t>Заглянул к нам месяц… </a:t>
            </a:r>
            <a:r>
              <a:rPr lang="ru-RU" sz="2800" b="1" dirty="0">
                <a:solidFill>
                  <a:srgbClr val="FF0000"/>
                </a:solidFill>
              </a:rPr>
              <a:t>(март)</a:t>
            </a:r>
            <a:r>
              <a:rPr lang="ru-RU" sz="2800" dirty="0">
                <a:solidFill>
                  <a:srgbClr val="7030A0"/>
                </a:solidFill>
              </a:rPr>
              <a:t/>
            </a:r>
            <a:br>
              <a:rPr lang="ru-RU" sz="2800" dirty="0">
                <a:solidFill>
                  <a:srgbClr val="7030A0"/>
                </a:solidFill>
              </a:rPr>
            </a:br>
            <a:endParaRPr lang="ru-RU" sz="2800" dirty="0">
              <a:solidFill>
                <a:srgbClr val="7030A0"/>
              </a:solidFill>
            </a:endParaRPr>
          </a:p>
        </p:txBody>
      </p:sp>
      <p:pic>
        <p:nvPicPr>
          <p:cNvPr id="8194" name="Picture 2" descr="https://thepresentation.ru/img/thumbs/6381b9905ce4b7c45b7cdb0349da822e-800x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98354" y="1643050"/>
            <a:ext cx="7202037" cy="5023628"/>
          </a:xfrm>
          <a:prstGeom prst="rect">
            <a:avLst/>
          </a:prstGeom>
          <a:noFill/>
          <a:ln w="76200">
            <a:solidFill>
              <a:srgbClr val="0080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s://clipart-best.com/img/sparrow/sparrow-clip-art-2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436096" y="4913884"/>
            <a:ext cx="1483844" cy="1189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77946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0-tub-ru.yandex.net/i?id=ca06ee8e0aeaa49ddbf9483ea9fbfe70&amp;ref=rim&amp;n=33&amp;w=300&amp;h=2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44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404664"/>
            <a:ext cx="7024744" cy="1368152"/>
          </a:xfrm>
        </p:spPr>
        <p:txBody>
          <a:bodyPr>
            <a:noAutofit/>
          </a:bodyPr>
          <a:lstStyle/>
          <a:p>
            <a:pPr algn="ctr"/>
            <a:r>
              <a:rPr lang="ru-RU" sz="2500" dirty="0">
                <a:solidFill>
                  <a:srgbClr val="7030A0"/>
                </a:solidFill>
              </a:rPr>
              <a:t>Мишка вылез из берлоги,</a:t>
            </a:r>
            <a:br>
              <a:rPr lang="ru-RU" sz="2500" dirty="0">
                <a:solidFill>
                  <a:srgbClr val="7030A0"/>
                </a:solidFill>
              </a:rPr>
            </a:br>
            <a:r>
              <a:rPr lang="ru-RU" sz="2500" dirty="0">
                <a:solidFill>
                  <a:srgbClr val="7030A0"/>
                </a:solidFill>
              </a:rPr>
              <a:t>Грязь и лужи на дороге,</a:t>
            </a:r>
            <a:br>
              <a:rPr lang="ru-RU" sz="2500" dirty="0">
                <a:solidFill>
                  <a:srgbClr val="7030A0"/>
                </a:solidFill>
              </a:rPr>
            </a:br>
            <a:r>
              <a:rPr lang="ru-RU" sz="2500" dirty="0">
                <a:solidFill>
                  <a:srgbClr val="7030A0"/>
                </a:solidFill>
              </a:rPr>
              <a:t>В небе жаворонка трель-</a:t>
            </a:r>
            <a:br>
              <a:rPr lang="ru-RU" sz="2500" dirty="0">
                <a:solidFill>
                  <a:srgbClr val="7030A0"/>
                </a:solidFill>
              </a:rPr>
            </a:br>
            <a:r>
              <a:rPr lang="ru-RU" sz="2500" dirty="0">
                <a:solidFill>
                  <a:srgbClr val="7030A0"/>
                </a:solidFill>
              </a:rPr>
              <a:t>В гости к нам пришел… </a:t>
            </a:r>
            <a:r>
              <a:rPr lang="ru-RU" sz="2500" b="1" dirty="0">
                <a:solidFill>
                  <a:srgbClr val="FF0000"/>
                </a:solidFill>
              </a:rPr>
              <a:t>(апрель)</a:t>
            </a:r>
          </a:p>
        </p:txBody>
      </p:sp>
      <p:pic>
        <p:nvPicPr>
          <p:cNvPr id="7170" name="Picture 2" descr="https://1.bp.blogspot.com/-P1WM-XrllqQ/XqNEDAs6t0I/AAAAAAAACnc/eoHfStalkMAb7a3WzKAhBJTeWia3uwdMACLcBGAsYHQ/s1600/vesna-zhivotnyj_mir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1403647" y="1964398"/>
            <a:ext cx="6844575" cy="4607121"/>
          </a:xfrm>
          <a:prstGeom prst="rect">
            <a:avLst/>
          </a:prstGeom>
          <a:noFill/>
          <a:ln w="76200">
            <a:solidFill>
              <a:srgbClr val="008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32117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0-tub-ru.yandex.net/i?id=ca06ee8e0aeaa49ddbf9483ea9fbfe70&amp;ref=rim&amp;n=33&amp;w=300&amp;h=2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44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404664"/>
            <a:ext cx="7024744" cy="1440160"/>
          </a:xfrm>
        </p:spPr>
        <p:txBody>
          <a:bodyPr>
            <a:noAutofit/>
          </a:bodyPr>
          <a:lstStyle/>
          <a:p>
            <a:pPr algn="ctr"/>
            <a:r>
              <a:rPr lang="ru-RU" sz="2500" dirty="0">
                <a:solidFill>
                  <a:srgbClr val="7030A0"/>
                </a:solidFill>
              </a:rPr>
              <a:t>Сад примерил белый цвет,</a:t>
            </a:r>
            <a:br>
              <a:rPr lang="ru-RU" sz="2500" dirty="0">
                <a:solidFill>
                  <a:srgbClr val="7030A0"/>
                </a:solidFill>
              </a:rPr>
            </a:br>
            <a:r>
              <a:rPr lang="ru-RU" sz="2500" dirty="0">
                <a:solidFill>
                  <a:srgbClr val="7030A0"/>
                </a:solidFill>
              </a:rPr>
              <a:t>Соловей поет сонет,</a:t>
            </a:r>
            <a:br>
              <a:rPr lang="ru-RU" sz="2500" dirty="0">
                <a:solidFill>
                  <a:srgbClr val="7030A0"/>
                </a:solidFill>
              </a:rPr>
            </a:br>
            <a:r>
              <a:rPr lang="ru-RU" sz="2500" dirty="0">
                <a:solidFill>
                  <a:srgbClr val="7030A0"/>
                </a:solidFill>
              </a:rPr>
              <a:t>В зелень наш оделся край – </a:t>
            </a:r>
            <a:br>
              <a:rPr lang="ru-RU" sz="2500" dirty="0">
                <a:solidFill>
                  <a:srgbClr val="7030A0"/>
                </a:solidFill>
              </a:rPr>
            </a:br>
            <a:r>
              <a:rPr lang="ru-RU" sz="2500" dirty="0">
                <a:solidFill>
                  <a:srgbClr val="7030A0"/>
                </a:solidFill>
              </a:rPr>
              <a:t>Нас теплом встречает… </a:t>
            </a:r>
            <a:r>
              <a:rPr lang="ru-RU" sz="2500" b="1" dirty="0">
                <a:solidFill>
                  <a:srgbClr val="FF0000"/>
                </a:solidFill>
              </a:rPr>
              <a:t>(май)</a:t>
            </a:r>
          </a:p>
        </p:txBody>
      </p:sp>
      <p:pic>
        <p:nvPicPr>
          <p:cNvPr id="6146" name="Picture 2" descr="http://snezhinka48.ru/wp-content/uploads/2019/04/img_56f68b514f7f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181099" y="1941549"/>
            <a:ext cx="6792689" cy="4459381"/>
          </a:xfrm>
          <a:prstGeom prst="rect">
            <a:avLst/>
          </a:prstGeom>
          <a:noFill/>
          <a:ln w="76200">
            <a:solidFill>
              <a:srgbClr val="008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7066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554</TotalTime>
  <Words>376</Words>
  <Application>Microsoft Office PowerPoint</Application>
  <PresentationFormat>Экран (4:3)</PresentationFormat>
  <Paragraphs>48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 Презентация логопедического занятия в   подготовительной к школе логогруппе. Лексическая тема: «Детям о весне». </vt:lpstr>
      <vt:lpstr>Слайд 2</vt:lpstr>
      <vt:lpstr>Слайд 3</vt:lpstr>
      <vt:lpstr>Слайд 4</vt:lpstr>
      <vt:lpstr>Слайд 5</vt:lpstr>
      <vt:lpstr>Весна включает в себя три месяца</vt:lpstr>
      <vt:lpstr>Ручейки бегут быстрее, Светит солнышко теплее. Воробей погоде рад –  Заглянул к нам месяц… (март) </vt:lpstr>
      <vt:lpstr>Мишка вылез из берлоги, Грязь и лужи на дороге, В небе жаворонка трель- В гости к нам пришел… (апрель)</vt:lpstr>
      <vt:lpstr>Сад примерил белый цвет, Соловей поет сонет, В зелень наш оделся край –  Нас теплом встречает… (май)</vt:lpstr>
      <vt:lpstr>Весна – это удивительное время года, когда вся природа просыпается после зимнего сна</vt:lpstr>
      <vt:lpstr>С приходом весны солнце светит ярче, становится теплее и увеличивается продолжительность светового дня</vt:lpstr>
      <vt:lpstr>  Весной тает снег, бегут ручьи  и появляются проталины </vt:lpstr>
      <vt:lpstr>А солнышко весеннее играет со снежком И свесились капризные сосульки за окном</vt:lpstr>
      <vt:lpstr>Весной трескается лед на реках и начинается ледоход. Воды в реках становится много и реки выходят из берегов, вода заливает поля и луга – начинается паводок (или половодье).</vt:lpstr>
      <vt:lpstr>Весенние изменения в живой природе </vt:lpstr>
      <vt:lpstr>С приходом тепла у деревьев начинается сокодвижение: их корни активно вбирают влагу из почвы. Жидкость, попадая в ствол и ветви дерева, растворяет питательные вещества, и разносит их ко всем частям растения.  Через некоторое время после начала сокодвижения набухают почки деревьев и кустарников. Позже из почек появляются молодые листочки. У плодовых деревьев и кустарников распускаются цветы. </vt:lpstr>
      <vt:lpstr>На полях и лугах распускаются первые весенние цветы</vt:lpstr>
      <vt:lpstr>  Меняется и жизнь животных. Животные леса, находившиеся в зимней спячке (медведи, барсуки, ежи и др.), пробуждаются и покидают свои убежища. У животных к концу весны появляется потомство. </vt:lpstr>
      <vt:lpstr>У животных начинается линька: густой, теплый зимний мех сменяется более легким «летним» волосяным покровом. А заяц и белка меняют ещё и окраску шерсти.</vt:lpstr>
      <vt:lpstr>Весной на родину возвращаются перелетные птицы. Начало весны связывают с прилетом грачей. За ними прилетают зяблики, жаворонки и скворцы. После того, как водоемы освобождаются ото льда, возвращаются и водоплавающие птицы. С появлением насекомых – мух и комаров – совпадает по времени прилет соловьев, ласточек и кукушек. </vt:lpstr>
      <vt:lpstr>Весна радует первыми ласковыми солнечными лучами, зеленой травкой и цветением деревьев. В это время просыпаются после продолжительного сна разные насекомые, наполняющие воздух вокруг жужжанием и яркими красками.</vt:lpstr>
      <vt:lpstr>Как только с полей сходит снег, на них начинаются весенние работы. Надо успеть за короткое время, пока не пересохла почва, посеять семена хлебных и овощных растений, высадить картофель, обработать от вредителей и побелить стволы плодовых деревьев и кустарников.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автономное дошкольное образовательное учреждение «Детский сад №196» общеразвивающего вида    «Весна» презентация для детей старшего дошкольного возраста</dc:title>
  <dc:creator>Иван</dc:creator>
  <cp:lastModifiedBy>Uzer</cp:lastModifiedBy>
  <cp:revision>46</cp:revision>
  <dcterms:created xsi:type="dcterms:W3CDTF">2021-03-07T06:28:24Z</dcterms:created>
  <dcterms:modified xsi:type="dcterms:W3CDTF">2022-04-17T08:38:57Z</dcterms:modified>
</cp:coreProperties>
</file>